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94CDF95-36F0-46FD-B618-CC5FC9F81D66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6D68C3F-1E15-42F2-BE12-9AE6B285D7C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="" xmlns:p14="http://schemas.microsoft.com/office/powerpoint/2010/main" val="69864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DF95-36F0-46FD-B618-CC5FC9F81D66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8C3F-1E15-42F2-BE12-9AE6B285D7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466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DF95-36F0-46FD-B618-CC5FC9F81D66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8C3F-1E15-42F2-BE12-9AE6B285D7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28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DF95-36F0-46FD-B618-CC5FC9F81D66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8C3F-1E15-42F2-BE12-9AE6B285D7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2395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4CDF95-36F0-46FD-B618-CC5FC9F81D66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D68C3F-1E15-42F2-BE12-9AE6B285D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="" xmlns:p14="http://schemas.microsoft.com/office/powerpoint/2010/main" val="35611940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DF95-36F0-46FD-B618-CC5FC9F81D66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8C3F-1E15-42F2-BE12-9AE6B285D7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348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DF95-36F0-46FD-B618-CC5FC9F81D66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8C3F-1E15-42F2-BE12-9AE6B285D7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286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DF95-36F0-46FD-B618-CC5FC9F81D66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8C3F-1E15-42F2-BE12-9AE6B285D7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496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DF95-36F0-46FD-B618-CC5FC9F81D66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8C3F-1E15-42F2-BE12-9AE6B285D7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185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4CDF95-36F0-46FD-B618-CC5FC9F81D66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D68C3F-1E15-42F2-BE12-9AE6B285D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1510494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4CDF95-36F0-46FD-B618-CC5FC9F81D66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D68C3F-1E15-42F2-BE12-9AE6B285D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1556764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94CDF95-36F0-46FD-B618-CC5FC9F81D66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6D68C3F-1E15-42F2-BE12-9AE6B285D7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3198561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6371" y="1918011"/>
            <a:ext cx="9144000" cy="858644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B Nazanin" panose="00000400000000000000" pitchFamily="2" charset="-78"/>
              </a:rPr>
              <a:t>بسمه</a:t>
            </a:r>
            <a:r>
              <a:rPr lang="fa-IR" dirty="0" smtClean="0"/>
              <a:t> </a:t>
            </a:r>
            <a:r>
              <a:rPr lang="fa-IR" dirty="0" smtClean="0">
                <a:cs typeface="B Nazanin" panose="00000400000000000000" pitchFamily="2" charset="-78"/>
              </a:rPr>
              <a:t>تعالی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4150" y="3287205"/>
            <a:ext cx="6831673" cy="1086237"/>
          </a:xfrm>
        </p:spPr>
        <p:txBody>
          <a:bodyPr>
            <a:normAutofit lnSpcReduction="10000"/>
          </a:bodyPr>
          <a:lstStyle/>
          <a:p>
            <a:r>
              <a:rPr lang="fa-IR" sz="3600" b="1" dirty="0" smtClean="0">
                <a:effectLst>
                  <a:innerShdw blurRad="114300">
                    <a:prstClr val="black"/>
                  </a:innerShdw>
                </a:effectLst>
                <a:cs typeface="B Nazanin" panose="00000400000000000000" pitchFamily="2" charset="-78"/>
              </a:rPr>
              <a:t>معرفی </a:t>
            </a:r>
            <a:r>
              <a:rPr lang="fa-IR" sz="3600" b="1" dirty="0" smtClean="0">
                <a:effectLst>
                  <a:innerShdw blurRad="114300">
                    <a:prstClr val="black"/>
                  </a:innerShdw>
                </a:effectLst>
                <a:cs typeface="B Nazanin" panose="00000400000000000000" pitchFamily="2" charset="-78"/>
              </a:rPr>
              <a:t>برنامه پزشک پژوهشگر</a:t>
            </a:r>
            <a:endParaRPr lang="en-US" sz="3600" b="1" dirty="0" smtClean="0">
              <a:effectLst>
                <a:innerShdw blurRad="114300">
                  <a:prstClr val="black"/>
                </a:innerShdw>
              </a:effectLst>
              <a:cs typeface="B Nazanin" panose="00000400000000000000" pitchFamily="2" charset="-78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Clinician-Scientist Program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0535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>
                <a:cs typeface="B Nazanin" panose="00000400000000000000" pitchFamily="2" charset="-78"/>
              </a:rPr>
              <a:t>برنامه آموزشی و تحقیقاتی برنامه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29522"/>
            <a:ext cx="9601200" cy="4348976"/>
          </a:xfrm>
        </p:spPr>
        <p:txBody>
          <a:bodyPr>
            <a:normAutofit/>
          </a:bodyPr>
          <a:lstStyle/>
          <a:p>
            <a:pPr algn="just" rtl="1"/>
            <a:r>
              <a:rPr lang="fa-IR" dirty="0">
                <a:cs typeface="B Nazanin" panose="00000400000000000000" pitchFamily="2" charset="-78"/>
              </a:rPr>
              <a:t>در سال اول دستیار </a:t>
            </a:r>
            <a:r>
              <a:rPr lang="fa-IR" b="1" dirty="0">
                <a:cs typeface="B Nazanin" panose="00000400000000000000" pitchFamily="2" charset="-78"/>
              </a:rPr>
              <a:t>۹ </a:t>
            </a:r>
            <a:r>
              <a:rPr lang="fa-IR" dirty="0">
                <a:cs typeface="B Nazanin" panose="00000400000000000000" pitchFamily="2" charset="-78"/>
              </a:rPr>
              <a:t>واحد عمومی را با نظر استاد </a:t>
            </a:r>
            <a:r>
              <a:rPr lang="fa-IR" dirty="0" smtClean="0">
                <a:cs typeface="B Nazanin" panose="00000400000000000000" pitchFamily="2" charset="-78"/>
              </a:rPr>
              <a:t>راهنما می گذراند این واحدها عبارتند از: </a:t>
            </a:r>
            <a:r>
              <a:rPr lang="fa-IR" dirty="0">
                <a:cs typeface="B Nazanin" panose="00000400000000000000" pitchFamily="2" charset="-78"/>
              </a:rPr>
              <a:t>آمار زیستی و اپیدمیولوژی </a:t>
            </a:r>
            <a:r>
              <a:rPr lang="fa-IR" dirty="0" smtClean="0">
                <a:cs typeface="B Nazanin" panose="00000400000000000000" pitchFamily="2" charset="-78"/>
              </a:rPr>
              <a:t>(2 </a:t>
            </a:r>
            <a:r>
              <a:rPr lang="fa-IR" dirty="0" smtClean="0">
                <a:cs typeface="B Nazanin" panose="00000400000000000000" pitchFamily="2" charset="-78"/>
              </a:rPr>
              <a:t>واحد)، </a:t>
            </a:r>
            <a:r>
              <a:rPr lang="fa-IR" dirty="0">
                <a:cs typeface="B Nazanin" panose="00000400000000000000" pitchFamily="2" charset="-78"/>
              </a:rPr>
              <a:t>روش تحقیق </a:t>
            </a:r>
            <a:r>
              <a:rPr lang="fa-IR" dirty="0" smtClean="0">
                <a:cs typeface="B Nazanin" panose="00000400000000000000" pitchFamily="2" charset="-78"/>
              </a:rPr>
              <a:t>(2 </a:t>
            </a:r>
            <a:r>
              <a:rPr lang="fa-IR" dirty="0" smtClean="0">
                <a:cs typeface="B Nazanin" panose="00000400000000000000" pitchFamily="2" charset="-78"/>
              </a:rPr>
              <a:t>واحد)، </a:t>
            </a:r>
            <a:r>
              <a:rPr lang="fa-IR" dirty="0">
                <a:cs typeface="B Nazanin" panose="00000400000000000000" pitchFamily="2" charset="-78"/>
              </a:rPr>
              <a:t>اخلاق در پژوهش (</a:t>
            </a:r>
            <a:r>
              <a:rPr lang="en-US" dirty="0" smtClean="0">
                <a:cs typeface="B Nazanin" panose="00000400000000000000" pitchFamily="2" charset="-78"/>
              </a:rPr>
              <a:t>Ethics</a:t>
            </a:r>
            <a:r>
              <a:rPr lang="fa-IR" dirty="0" smtClean="0">
                <a:cs typeface="B Nazanin" panose="00000400000000000000" pitchFamily="2" charset="-78"/>
              </a:rPr>
              <a:t>)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b="1" dirty="0" smtClean="0">
                <a:cs typeface="B Nazanin" panose="00000400000000000000" pitchFamily="2" charset="-78"/>
              </a:rPr>
              <a:t>(1</a:t>
            </a:r>
            <a:r>
              <a:rPr lang="fa-IR" dirty="0" smtClean="0">
                <a:cs typeface="B Nazanin" panose="00000400000000000000" pitchFamily="2" charset="-78"/>
              </a:rPr>
              <a:t>واحد)، (مستند </a:t>
            </a:r>
            <a:r>
              <a:rPr lang="fa-IR" dirty="0">
                <a:cs typeface="B Nazanin" panose="00000400000000000000" pitchFamily="2" charset="-78"/>
              </a:rPr>
              <a:t>سازی و گزارش نویسی </a:t>
            </a:r>
            <a:r>
              <a:rPr lang="en-US" dirty="0" smtClean="0">
                <a:cs typeface="B Nazanin" panose="00000400000000000000" pitchFamily="2" charset="-78"/>
              </a:rPr>
              <a:t>Documentation </a:t>
            </a:r>
            <a:r>
              <a:rPr lang="en-US" dirty="0">
                <a:cs typeface="B Nazanin" panose="00000400000000000000" pitchFamily="2" charset="-78"/>
              </a:rPr>
              <a:t>and Report Writing) </a:t>
            </a:r>
            <a:r>
              <a:rPr lang="fa-IR" dirty="0">
                <a:cs typeface="B Nazanin" panose="00000400000000000000" pitchFamily="2" charset="-78"/>
              </a:rPr>
              <a:t>)</a:t>
            </a:r>
            <a:r>
              <a:rPr lang="fa-IR" dirty="0" smtClean="0">
                <a:cs typeface="B Nazanin" panose="00000400000000000000" pitchFamily="2" charset="-78"/>
              </a:rPr>
              <a:t> و </a:t>
            </a:r>
            <a:r>
              <a:rPr lang="fa-IR" dirty="0">
                <a:cs typeface="B Nazanin" panose="00000400000000000000" pitchFamily="2" charset="-78"/>
              </a:rPr>
              <a:t>نگارش مقاله (</a:t>
            </a:r>
            <a:r>
              <a:rPr lang="en-US" dirty="0">
                <a:cs typeface="B Nazanin" panose="00000400000000000000" pitchFamily="2" charset="-78"/>
              </a:rPr>
              <a:t>Scientific Writing) </a:t>
            </a:r>
            <a:r>
              <a:rPr lang="fa-IR" dirty="0" smtClean="0">
                <a:cs typeface="B Nazanin" panose="00000400000000000000" pitchFamily="2" charset="-78"/>
              </a:rPr>
              <a:t> ) و </a:t>
            </a:r>
            <a:r>
              <a:rPr lang="fa-IR" dirty="0">
                <a:cs typeface="B Nazanin" panose="00000400000000000000" pitchFamily="2" charset="-78"/>
              </a:rPr>
              <a:t>نگارش پروپوزال </a:t>
            </a:r>
            <a:r>
              <a:rPr lang="fa-IR" dirty="0" smtClean="0">
                <a:cs typeface="B Nazanin" panose="00000400000000000000" pitchFamily="2" charset="-78"/>
              </a:rPr>
              <a:t>( </a:t>
            </a:r>
            <a:r>
              <a:rPr lang="fa-IR" dirty="0" smtClean="0">
                <a:cs typeface="B Nazanin" panose="00000400000000000000" pitchFamily="2" charset="-78"/>
              </a:rPr>
              <a:t>2 </a:t>
            </a:r>
            <a:r>
              <a:rPr lang="fa-IR" dirty="0" smtClean="0">
                <a:cs typeface="B Nazanin" panose="00000400000000000000" pitchFamily="2" charset="-78"/>
              </a:rPr>
              <a:t>واحد)، </a:t>
            </a:r>
            <a:r>
              <a:rPr lang="fa-IR" dirty="0">
                <a:cs typeface="B Nazanin" panose="00000400000000000000" pitchFamily="2" charset="-78"/>
              </a:rPr>
              <a:t>مهارتهای ارتباطی </a:t>
            </a:r>
            <a:r>
              <a:rPr lang="en-US" dirty="0" smtClean="0">
                <a:cs typeface="B Nazanin" panose="00000400000000000000" pitchFamily="2" charset="-78"/>
              </a:rPr>
              <a:t>(Communication </a:t>
            </a:r>
            <a:r>
              <a:rPr lang="en-US" dirty="0">
                <a:cs typeface="B Nazanin" panose="00000400000000000000" pitchFamily="2" charset="-78"/>
              </a:rPr>
              <a:t>Skill) </a:t>
            </a:r>
            <a:r>
              <a:rPr lang="fa-IR" smtClean="0">
                <a:cs typeface="B Nazanin" panose="00000400000000000000" pitchFamily="2" charset="-78"/>
              </a:rPr>
              <a:t>(2 </a:t>
            </a:r>
            <a:r>
              <a:rPr lang="fa-IR" dirty="0" smtClean="0">
                <a:cs typeface="B Nazanin" panose="00000400000000000000" pitchFamily="2" charset="-78"/>
              </a:rPr>
              <a:t>واحد)</a:t>
            </a:r>
          </a:p>
          <a:p>
            <a:pPr algn="just" rtl="1"/>
            <a:r>
              <a:rPr lang="fa-IR" dirty="0">
                <a:cs typeface="B Nazanin" panose="00000400000000000000" pitchFamily="2" charset="-78"/>
              </a:rPr>
              <a:t>واحدهای آموزشی اختصاصی بر اساس نیاز دستیار و با نظر استاد راهنما ) 3 واحد( در طول برنامه گذرانده می شود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dirty="0">
                <a:cs typeface="B Nazanin" panose="00000400000000000000" pitchFamily="2" charset="-78"/>
              </a:rPr>
              <a:t>الزامیست که تعداد مقالات علمی دستیار در طول برنامه، معادل سال های آموزش و در مجلات اندکس شده </a:t>
            </a:r>
            <a:r>
              <a:rPr lang="en-US" dirty="0" smtClean="0">
                <a:cs typeface="B Nazanin" panose="00000400000000000000" pitchFamily="2" charset="-78"/>
              </a:rPr>
              <a:t>ISI</a:t>
            </a:r>
            <a:r>
              <a:rPr lang="fa-IR" dirty="0" smtClean="0">
                <a:cs typeface="B Nazanin" panose="00000400000000000000" pitchFamily="2" charset="-78"/>
              </a:rPr>
              <a:t> با  </a:t>
            </a:r>
            <a:r>
              <a:rPr lang="en-US" dirty="0" smtClean="0">
                <a:cs typeface="B Nazanin" panose="00000400000000000000" pitchFamily="2" charset="-78"/>
              </a:rPr>
              <a:t>impact factor &gt; 2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>بوده و حداقل در نیمی از این مقالات به عنوان نویسنده اول باشد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endParaRPr lang="en-US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dirty="0">
                <a:cs typeface="B Nazanin" panose="00000400000000000000" pitchFamily="2" charset="-78"/>
              </a:rPr>
              <a:t>نظارت مستقیم بر کلیه امور آموزشی و پژوهشی دستیاران به عهده دانشکده پزشکی/دندانپزشکی میزبان می باشد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endParaRPr lang="en-US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dirty="0">
                <a:cs typeface="B Nazanin" panose="00000400000000000000" pitchFamily="2" charset="-78"/>
              </a:rPr>
              <a:t>در برنامه ریزی مدیر گروه بالینی باید اطمینان حاصل کند که کلیه مفاد کاریکولوم رشته تخصصی/فوق تخصصی مربوطه </a:t>
            </a:r>
            <a:r>
              <a:rPr lang="fa-IR" dirty="0" smtClean="0">
                <a:cs typeface="B Nazanin" panose="00000400000000000000" pitchFamily="2" charset="-78"/>
              </a:rPr>
              <a:t>در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طول </a:t>
            </a:r>
            <a:r>
              <a:rPr lang="fa-IR" dirty="0">
                <a:cs typeface="B Nazanin" panose="00000400000000000000" pitchFamily="2" charset="-78"/>
              </a:rPr>
              <a:t>دوره دستیاری تکمیل می گردد.</a:t>
            </a:r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72716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>
                <a:cs typeface="B Nazanin" panose="00000400000000000000" pitchFamily="2" charset="-78"/>
              </a:rPr>
              <a:t>شرایط استاد راهنما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>
                <a:cs typeface="B Nazanin" panose="00000400000000000000" pitchFamily="2" charset="-78"/>
              </a:rPr>
              <a:t>استاد راهنما فردی است که وظیفه هدایت و راهنمایی دستیار را تا پایان برنامه برعهده دارد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endParaRPr lang="en-US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dirty="0">
                <a:cs typeface="B Nazanin" panose="00000400000000000000" pitchFamily="2" charset="-78"/>
              </a:rPr>
              <a:t>استاد راهنما می باید دارای حداقل </a:t>
            </a:r>
            <a:r>
              <a:rPr lang="en-US" dirty="0" smtClean="0">
                <a:cs typeface="B Nazanin" panose="00000400000000000000" pitchFamily="2" charset="-78"/>
              </a:rPr>
              <a:t>20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>مقاله </a:t>
            </a:r>
            <a:r>
              <a:rPr lang="en-US" dirty="0" smtClean="0">
                <a:cs typeface="B Nazanin" panose="00000400000000000000" pitchFamily="2" charset="-78"/>
              </a:rPr>
              <a:t>)</a:t>
            </a:r>
            <a:r>
              <a:rPr lang="fa-IR" dirty="0" smtClean="0">
                <a:cs typeface="B Nazanin" panose="00000400000000000000" pitchFamily="2" charset="-78"/>
              </a:rPr>
              <a:t>شامل </a:t>
            </a:r>
            <a:r>
              <a:rPr lang="en-US" dirty="0" smtClean="0">
                <a:cs typeface="B Nazanin" panose="00000400000000000000" pitchFamily="2" charset="-78"/>
              </a:rPr>
              <a:t>5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>مقاله که در آنها نفر اول و یا نویسنده مسئول </a:t>
            </a:r>
            <a:r>
              <a:rPr lang="fa-IR" dirty="0" smtClean="0">
                <a:cs typeface="B Nazanin" panose="00000400000000000000" pitchFamily="2" charset="-78"/>
              </a:rPr>
              <a:t>باشد</a:t>
            </a:r>
            <a:r>
              <a:rPr lang="en-US" dirty="0">
                <a:cs typeface="B Nazanin" panose="00000400000000000000" pitchFamily="2" charset="-78"/>
              </a:rPr>
              <a:t>(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>ایندکس شده </a:t>
            </a:r>
            <a:r>
              <a:rPr lang="fa-IR" dirty="0" smtClean="0">
                <a:cs typeface="B Nazanin" panose="00000400000000000000" pitchFamily="2" charset="-78"/>
              </a:rPr>
              <a:t>درنمایه </a:t>
            </a:r>
            <a:r>
              <a:rPr lang="fa-IR" dirty="0">
                <a:cs typeface="B Nazanin" panose="00000400000000000000" pitchFamily="2" charset="-78"/>
              </a:rPr>
              <a:t>نامه های بین المللی </a:t>
            </a:r>
            <a:r>
              <a:rPr lang="fa-IR" dirty="0" smtClean="0">
                <a:cs typeface="B Nazanin" panose="00000400000000000000" pitchFamily="2" charset="-78"/>
              </a:rPr>
              <a:t>باشد</a:t>
            </a:r>
            <a:r>
              <a:rPr lang="fa-IR" dirty="0">
                <a:cs typeface="B Nazanin" panose="00000400000000000000" pitchFamily="2" charset="-78"/>
              </a:rPr>
              <a:t>، و همچنین دارای </a:t>
            </a:r>
            <a:r>
              <a:rPr lang="en-US" dirty="0">
                <a:cs typeface="B Nazanin" panose="00000400000000000000" pitchFamily="2" charset="-78"/>
              </a:rPr>
              <a:t>H-index </a:t>
            </a:r>
            <a:r>
              <a:rPr lang="fa-IR" dirty="0">
                <a:cs typeface="B Nazanin" panose="00000400000000000000" pitchFamily="2" charset="-78"/>
              </a:rPr>
              <a:t>حداقل </a:t>
            </a:r>
            <a:r>
              <a:rPr lang="en-US" dirty="0" smtClean="0">
                <a:cs typeface="B Nazanin" panose="00000400000000000000" pitchFamily="2" charset="-78"/>
              </a:rPr>
              <a:t>10</a:t>
            </a:r>
            <a:r>
              <a:rPr lang="fa-IR" dirty="0" smtClean="0">
                <a:cs typeface="B Nazanin" panose="00000400000000000000" pitchFamily="2" charset="-78"/>
              </a:rPr>
              <a:t> باشد</a:t>
            </a:r>
            <a:r>
              <a:rPr lang="fa-IR" dirty="0">
                <a:cs typeface="B Nazanin" panose="00000400000000000000" pitchFamily="2" charset="-78"/>
              </a:rPr>
              <a:t>.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5724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>
                <a:cs typeface="B Nazanin" panose="00000400000000000000" pitchFamily="2" charset="-78"/>
              </a:rPr>
              <a:t>تدوین پایان نامه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541" y="1828800"/>
            <a:ext cx="9601200" cy="4217019"/>
          </a:xfrm>
        </p:spPr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دستیار در سال اول برنامه ملزم به انتخاب موضوع پایان نامه، انجام مطالعات مقدماتی، و نگارش پروپوزال می باشد. </a:t>
            </a:r>
            <a:r>
              <a:rPr lang="fa-IR" dirty="0" smtClean="0">
                <a:cs typeface="B Nazanin" panose="00000400000000000000" pitchFamily="2" charset="-78"/>
              </a:rPr>
              <a:t>پروپوزال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تحقیقاتی </a:t>
            </a:r>
            <a:r>
              <a:rPr lang="fa-IR" dirty="0">
                <a:cs typeface="B Nazanin" panose="00000400000000000000" pitchFamily="2" charset="-78"/>
              </a:rPr>
              <a:t>می باید در شورای پژوهشی دانشگاه میزبان تایید شده و نسخه ای از آن به دبیرخانه "شورا" ارسال گردد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endParaRPr lang="en-US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ضوابط مربوط به تدوین پایان نامه پزشک پژوهشگر مطابق با ضوابط مندرج در دوره </a:t>
            </a:r>
            <a:r>
              <a:rPr lang="en-US" dirty="0">
                <a:cs typeface="B Nazanin" panose="00000400000000000000" pitchFamily="2" charset="-78"/>
              </a:rPr>
              <a:t>PhD by Research </a:t>
            </a:r>
            <a:r>
              <a:rPr lang="fa-IR" dirty="0">
                <a:cs typeface="B Nazanin" panose="00000400000000000000" pitchFamily="2" charset="-78"/>
              </a:rPr>
              <a:t>می باشد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endParaRPr lang="en-US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دستیاران پزشک پژوهشگر </a:t>
            </a:r>
            <a:r>
              <a:rPr lang="fa-IR" dirty="0" smtClean="0">
                <a:cs typeface="B Nazanin" panose="00000400000000000000" pitchFamily="2" charset="-78"/>
              </a:rPr>
              <a:t>می </a:t>
            </a:r>
            <a:r>
              <a:rPr lang="fa-IR" dirty="0">
                <a:cs typeface="B Nazanin" panose="00000400000000000000" pitchFamily="2" charset="-78"/>
              </a:rPr>
              <a:t>توانند پایان نامه خود را </a:t>
            </a:r>
            <a:r>
              <a:rPr lang="fa-IR" dirty="0" smtClean="0">
                <a:cs typeface="B Nazanin" panose="00000400000000000000" pitchFamily="2" charset="-78"/>
              </a:rPr>
              <a:t>هم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برای </a:t>
            </a:r>
            <a:r>
              <a:rPr lang="fa-IR" dirty="0">
                <a:cs typeface="B Nazanin" panose="00000400000000000000" pitchFamily="2" charset="-78"/>
              </a:rPr>
              <a:t>دوره </a:t>
            </a:r>
            <a:r>
              <a:rPr lang="en-US" dirty="0">
                <a:cs typeface="B Nazanin" panose="00000400000000000000" pitchFamily="2" charset="-78"/>
              </a:rPr>
              <a:t>PhD </a:t>
            </a:r>
            <a:r>
              <a:rPr lang="fa-IR" dirty="0">
                <a:cs typeface="B Nazanin" panose="00000400000000000000" pitchFamily="2" charset="-78"/>
              </a:rPr>
              <a:t>و هم برای دوره تخصص/فوق تخصص/فلوشیپ ثبت نمایند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endParaRPr lang="en-US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رساله تحقیقاتی حداقل در سال سوم و حداکثر یک سال قبل از اتمام برنامه پزشک پژوهشگر می باید جهت دفاع به </a:t>
            </a:r>
            <a:r>
              <a:rPr lang="fa-IR" dirty="0" smtClean="0">
                <a:cs typeface="B Nazanin" panose="00000400000000000000" pitchFamily="2" charset="-78"/>
              </a:rPr>
              <a:t>دانشکده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میزبان </a:t>
            </a:r>
            <a:r>
              <a:rPr lang="fa-IR" dirty="0">
                <a:cs typeface="B Nazanin" panose="00000400000000000000" pitchFamily="2" charset="-78"/>
              </a:rPr>
              <a:t>ارسال گردد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endParaRPr lang="en-US" dirty="0" smtClean="0">
              <a:cs typeface="B Nazanin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50936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7312"/>
          </a:xfrm>
        </p:spPr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cs typeface="B Nazanin" panose="00000400000000000000" pitchFamily="2" charset="-78"/>
              </a:rPr>
              <a:t>تسهیلات:</a:t>
            </a:r>
            <a:br>
              <a:rPr lang="fa-IR" b="1" dirty="0" smtClean="0">
                <a:cs typeface="B Nazanin" panose="00000400000000000000" pitchFamily="2" charset="-78"/>
              </a:rPr>
            </a:b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60449"/>
            <a:ext cx="9601200" cy="5029200"/>
          </a:xfrm>
        </p:spPr>
        <p:txBody>
          <a:bodyPr>
            <a:normAutofit/>
          </a:bodyPr>
          <a:lstStyle/>
          <a:p>
            <a:pPr algn="just" rtl="1"/>
            <a:r>
              <a:rPr lang="fa-IR" dirty="0">
                <a:cs typeface="B Nazanin" panose="00000400000000000000" pitchFamily="2" charset="-78"/>
              </a:rPr>
              <a:t>پذیرفته شدگان بطور خودکار در فهرست بنیاد ملی نخبگان قرار گرفته و از مزایای مربوط به دوره سربازی، وام مسکن، </a:t>
            </a:r>
            <a:r>
              <a:rPr lang="fa-IR" dirty="0" smtClean="0">
                <a:cs typeface="B Nazanin" panose="00000400000000000000" pitchFamily="2" charset="-78"/>
              </a:rPr>
              <a:t>وام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ازدواج </a:t>
            </a:r>
            <a:r>
              <a:rPr lang="fa-IR" dirty="0">
                <a:cs typeface="B Nazanin" panose="00000400000000000000" pitchFamily="2" charset="-78"/>
              </a:rPr>
              <a:t>و غیره استفاده خواهند </a:t>
            </a:r>
            <a:r>
              <a:rPr lang="fa-IR" dirty="0" smtClean="0">
                <a:cs typeface="B Nazanin" panose="00000400000000000000" pitchFamily="2" charset="-78"/>
              </a:rPr>
              <a:t>کرد.</a:t>
            </a:r>
            <a:endParaRPr lang="en-US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dirty="0">
                <a:cs typeface="B Nazanin" panose="00000400000000000000" pitchFamily="2" charset="-78"/>
              </a:rPr>
              <a:t>کلیه هزینه های مربوط به برنامه پزشک پژوهشگر همچون بودجه تحقیقاتی، سفر، آموزش در خارج از کشور، حقوق ماهانه </a:t>
            </a:r>
            <a:r>
              <a:rPr lang="fa-IR" dirty="0" smtClean="0">
                <a:cs typeface="B Nazanin" panose="00000400000000000000" pitchFamily="2" charset="-78"/>
              </a:rPr>
              <a:t>و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>میان وزارت بهداشت و معاونت علمی و فنآوری ریاست جمهوری </a:t>
            </a:r>
            <a:r>
              <a:rPr lang="fa-IR" dirty="0">
                <a:solidFill>
                  <a:srgbClr val="FF0000"/>
                </a:solidFill>
                <a:cs typeface="B Nazanin" panose="00000400000000000000" pitchFamily="2" charset="-78"/>
              </a:rPr>
              <a:t>تامین شده و /3/ غیره بر اساس </a:t>
            </a:r>
            <a:r>
              <a:rPr lang="fa-IR" dirty="0">
                <a:cs typeface="B Nazanin" panose="00000400000000000000" pitchFamily="2" charset="-78"/>
              </a:rPr>
              <a:t>توافقنامه مورخ </a:t>
            </a:r>
            <a:r>
              <a:rPr lang="fa-IR" dirty="0" smtClean="0">
                <a:cs typeface="B Nazanin" panose="00000400000000000000" pitchFamily="2" charset="-78"/>
              </a:rPr>
              <a:t>32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بودجه </a:t>
            </a:r>
            <a:r>
              <a:rPr lang="fa-IR" dirty="0">
                <a:cs typeface="B Nazanin" panose="00000400000000000000" pitchFamily="2" charset="-78"/>
              </a:rPr>
              <a:t>مذکور مستقیما هر 6 ماه به حساب مرکز تحقیقاتی میزبان واریز می گردد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endParaRPr lang="en-US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dirty="0">
                <a:cs typeface="B Nazanin" panose="00000400000000000000" pitchFamily="2" charset="-78"/>
              </a:rPr>
              <a:t>دستیاران هزینه حداکثر سالانه یک سفر خارج از کشور جهت شرکت در کنفرانس های معتبر بین المللی </a:t>
            </a:r>
            <a:r>
              <a:rPr lang="en-US" dirty="0" smtClean="0">
                <a:cs typeface="B Nazanin" panose="00000400000000000000" pitchFamily="2" charset="-78"/>
              </a:rPr>
              <a:t>)</a:t>
            </a:r>
            <a:r>
              <a:rPr lang="fa-IR" dirty="0" smtClean="0">
                <a:cs typeface="B Nazanin" panose="00000400000000000000" pitchFamily="2" charset="-78"/>
              </a:rPr>
              <a:t>در </a:t>
            </a:r>
            <a:r>
              <a:rPr lang="fa-IR" dirty="0">
                <a:cs typeface="B Nazanin" panose="00000400000000000000" pitchFamily="2" charset="-78"/>
              </a:rPr>
              <a:t>صورت ارایه </a:t>
            </a:r>
            <a:r>
              <a:rPr lang="fa-IR" dirty="0" smtClean="0">
                <a:cs typeface="B Nazanin" panose="00000400000000000000" pitchFamily="2" charset="-78"/>
              </a:rPr>
              <a:t>مقاله</a:t>
            </a:r>
            <a:r>
              <a:rPr lang="en-US" dirty="0" smtClean="0">
                <a:cs typeface="B Nazanin" panose="00000400000000000000" pitchFamily="2" charset="-78"/>
              </a:rPr>
              <a:t>(</a:t>
            </a:r>
            <a:r>
              <a:rPr lang="fa-IR" dirty="0" smtClean="0">
                <a:cs typeface="B Nazanin" panose="00000400000000000000" pitchFamily="2" charset="-78"/>
              </a:rPr>
              <a:t>را </a:t>
            </a:r>
            <a:r>
              <a:rPr lang="fa-IR" dirty="0">
                <a:cs typeface="B Nazanin" panose="00000400000000000000" pitchFamily="2" charset="-78"/>
              </a:rPr>
              <a:t>دریافت می کنند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endParaRPr lang="en-US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dirty="0">
                <a:cs typeface="B Nazanin" panose="00000400000000000000" pitchFamily="2" charset="-78"/>
              </a:rPr>
              <a:t>دستیاران در طول برنامه ماهانه معادل حقوق و مزایای مربی، و یا استادیار تمام وقت جغرافیایی را </a:t>
            </a:r>
            <a:r>
              <a:rPr lang="en-US" dirty="0" smtClean="0">
                <a:cs typeface="B Nazanin" panose="00000400000000000000" pitchFamily="2" charset="-78"/>
              </a:rPr>
              <a:t>)</a:t>
            </a:r>
            <a:r>
              <a:rPr lang="fa-IR" dirty="0" smtClean="0">
                <a:cs typeface="B Nazanin" panose="00000400000000000000" pitchFamily="2" charset="-78"/>
              </a:rPr>
              <a:t>در </a:t>
            </a:r>
            <a:r>
              <a:rPr lang="fa-IR" dirty="0">
                <a:cs typeface="B Nazanin" panose="00000400000000000000" pitchFamily="2" charset="-78"/>
              </a:rPr>
              <a:t>صورت داشتن </a:t>
            </a:r>
            <a:r>
              <a:rPr lang="en-US" dirty="0">
                <a:cs typeface="B Nazanin" panose="00000400000000000000" pitchFamily="2" charset="-78"/>
              </a:rPr>
              <a:t>PhD </a:t>
            </a:r>
            <a:r>
              <a:rPr lang="fa-IR" dirty="0" smtClean="0">
                <a:cs typeface="B Nazanin" panose="00000400000000000000" pitchFamily="2" charset="-78"/>
              </a:rPr>
              <a:t>یا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بورد تخصصی</a:t>
            </a:r>
            <a:r>
              <a:rPr lang="en-US" dirty="0" smtClean="0">
                <a:cs typeface="B Nazanin" panose="00000400000000000000" pitchFamily="2" charset="-78"/>
              </a:rPr>
              <a:t>(</a:t>
            </a:r>
            <a:r>
              <a:rPr lang="fa-IR" dirty="0" smtClean="0">
                <a:cs typeface="B Nazanin" panose="00000400000000000000" pitchFamily="2" charset="-78"/>
              </a:rPr>
              <a:t> از </a:t>
            </a:r>
            <a:r>
              <a:rPr lang="fa-IR" dirty="0">
                <a:cs typeface="B Nazanin" panose="00000400000000000000" pitchFamily="2" charset="-78"/>
              </a:rPr>
              <a:t>مرکز تحقیقاتی دانشگاه میزبان دریافت می کنند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endParaRPr lang="en-US" dirty="0" smtClean="0">
              <a:cs typeface="B Nazanin" panose="00000400000000000000" pitchFamily="2" charset="-78"/>
            </a:endParaRPr>
          </a:p>
          <a:p>
            <a:pPr algn="just" rtl="1"/>
            <a:r>
              <a:rPr lang="en-US" dirty="0" smtClean="0">
                <a:cs typeface="B Nazanin" panose="00000400000000000000" pitchFamily="2" charset="-78"/>
              </a:rPr>
              <a:t>10</a:t>
            </a:r>
            <a:r>
              <a:rPr lang="fa-IR" dirty="0" smtClean="0">
                <a:cs typeface="B Nazanin" panose="00000400000000000000" pitchFamily="2" charset="-78"/>
              </a:rPr>
              <a:t> ٪ </a:t>
            </a:r>
            <a:r>
              <a:rPr lang="fa-IR" dirty="0">
                <a:cs typeface="B Nazanin" panose="00000400000000000000" pitchFamily="2" charset="-78"/>
              </a:rPr>
              <a:t>از کل بودجه تحقیقاتی هر دستیار برنامه پزشک پژوهشگر از طریق مرکز تحقیقاتی میزبان در اختیار مدیر گروه </a:t>
            </a:r>
            <a:r>
              <a:rPr lang="fa-IR" dirty="0" smtClean="0">
                <a:cs typeface="B Nazanin" panose="00000400000000000000" pitchFamily="2" charset="-78"/>
              </a:rPr>
              <a:t>بالینی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میزبان </a:t>
            </a:r>
            <a:r>
              <a:rPr lang="fa-IR" dirty="0">
                <a:cs typeface="B Nazanin" panose="00000400000000000000" pitchFamily="2" charset="-78"/>
              </a:rPr>
              <a:t>قرار داده شده تا در جهت ارتقا کمیت و کیفیت آموزش هزینه شود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endParaRPr lang="en-US" dirty="0" smtClean="0">
              <a:cs typeface="B Nazanin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49082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>
                <a:cs typeface="B Nazanin" panose="00000400000000000000" pitchFamily="2" charset="-78"/>
              </a:rPr>
              <a:t>وزارت بهداشت تسهیلات ویژه ای جهت جذب و نگه داشتن فارغ التحصیلان </a:t>
            </a:r>
            <a:r>
              <a:rPr lang="fa-IR" dirty="0" smtClean="0">
                <a:cs typeface="B Nazanin" panose="00000400000000000000" pitchFamily="2" charset="-78"/>
              </a:rPr>
              <a:t>برنامه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پزشک </a:t>
            </a:r>
            <a:r>
              <a:rPr lang="fa-IR" dirty="0">
                <a:cs typeface="B Nazanin" panose="00000400000000000000" pitchFamily="2" charset="-78"/>
              </a:rPr>
              <a:t>پژوهشگر در مراکز تحقیقاتی </a:t>
            </a:r>
            <a:r>
              <a:rPr lang="fa-IR" dirty="0" smtClean="0">
                <a:cs typeface="B Nazanin" panose="00000400000000000000" pitchFamily="2" charset="-78"/>
              </a:rPr>
              <a:t>برتر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کشور </a:t>
            </a:r>
            <a:r>
              <a:rPr lang="en-US" dirty="0" smtClean="0">
                <a:cs typeface="B Nazanin" panose="00000400000000000000" pitchFamily="2" charset="-78"/>
              </a:rPr>
              <a:t>)</a:t>
            </a:r>
            <a:r>
              <a:rPr lang="fa-IR" dirty="0" smtClean="0">
                <a:cs typeface="B Nazanin" panose="00000400000000000000" pitchFamily="2" charset="-78"/>
              </a:rPr>
              <a:t>همچون </a:t>
            </a:r>
            <a:r>
              <a:rPr lang="fa-IR" dirty="0">
                <a:cs typeface="B Nazanin" panose="00000400000000000000" pitchFamily="2" charset="-78"/>
              </a:rPr>
              <a:t>انجام کلیه تعهدات، شامل طرح نیروی انسانی پس از فارغ </a:t>
            </a:r>
            <a:r>
              <a:rPr lang="fa-IR" dirty="0" smtClean="0">
                <a:cs typeface="B Nazanin" panose="00000400000000000000" pitchFamily="2" charset="-78"/>
              </a:rPr>
              <a:t>التحصیلی</a:t>
            </a:r>
            <a:r>
              <a:rPr lang="en-US" dirty="0" smtClean="0">
                <a:cs typeface="B Nazanin" panose="00000400000000000000" pitchFamily="2" charset="-78"/>
              </a:rPr>
              <a:t>(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>ایجاد می کند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endParaRPr lang="en-US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dirty="0">
                <a:cs typeface="B Nazanin" panose="00000400000000000000" pitchFamily="2" charset="-78"/>
              </a:rPr>
              <a:t>طول برنامه پزشک پژوهشگر با رعایت مقررات و قوانین مربوطه بعنوان سوابق علمی جهت ارتقا رتبه دانشگاهی به شمار </a:t>
            </a:r>
            <a:r>
              <a:rPr lang="fa-IR" dirty="0" smtClean="0">
                <a:cs typeface="B Nazanin" panose="00000400000000000000" pitchFamily="2" charset="-78"/>
              </a:rPr>
              <a:t>می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آید.</a:t>
            </a:r>
            <a:endParaRPr lang="en-US" dirty="0" smtClean="0">
              <a:cs typeface="B Nazanin" panose="00000400000000000000" pitchFamily="2" charset="-78"/>
            </a:endParaRPr>
          </a:p>
          <a:p>
            <a:pPr algn="just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7474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>
                <a:effectLst>
                  <a:innerShdw blurRad="114300">
                    <a:prstClr val="black"/>
                  </a:innerShdw>
                </a:effectLst>
                <a:cs typeface="B Nazanin" panose="00000400000000000000" pitchFamily="2" charset="-78"/>
              </a:rPr>
              <a:t>برنامه پزشک پژوهشگر</a:t>
            </a:r>
            <a:r>
              <a:rPr lang="en-US" b="1" dirty="0">
                <a:effectLst>
                  <a:innerShdw blurRad="114300">
                    <a:prstClr val="black"/>
                  </a:innerShdw>
                </a:effectLst>
                <a:cs typeface="B Nazanin" panose="00000400000000000000" pitchFamily="2" charset="-78"/>
              </a:rPr>
              <a:t/>
            </a:r>
            <a:br>
              <a:rPr lang="en-US" b="1" dirty="0">
                <a:effectLst>
                  <a:innerShdw blurRad="114300">
                    <a:prstClr val="black"/>
                  </a:innerShdw>
                </a:effectLst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endParaRPr lang="fa-IR" dirty="0" smtClean="0">
              <a:cs typeface="B Nazanin" panose="00000400000000000000" pitchFamily="2" charset="-78"/>
            </a:endParaRPr>
          </a:p>
          <a:p>
            <a:pPr marL="0" indent="0" algn="just" rtl="1">
              <a:lnSpc>
                <a:spcPct val="200000"/>
              </a:lnSpc>
              <a:buNone/>
            </a:pPr>
            <a:r>
              <a:rPr lang="fa-IR" dirty="0" smtClean="0">
                <a:cs typeface="B Nazanin" panose="00000400000000000000" pitchFamily="2" charset="-78"/>
              </a:rPr>
              <a:t>بالاترین </a:t>
            </a:r>
            <a:r>
              <a:rPr lang="fa-IR" dirty="0">
                <a:cs typeface="B Nazanin" panose="00000400000000000000" pitchFamily="2" charset="-78"/>
              </a:rPr>
              <a:t>فرصت تحصیلی آموزش عالی در وزارت بهداشت، درمان و آموزش پزشکی بوده </a:t>
            </a:r>
            <a:r>
              <a:rPr lang="fa-IR" dirty="0" smtClean="0">
                <a:cs typeface="B Nazanin" panose="00000400000000000000" pitchFamily="2" charset="-78"/>
              </a:rPr>
              <a:t>که به </a:t>
            </a:r>
            <a:r>
              <a:rPr lang="fa-IR" dirty="0">
                <a:cs typeface="B Nazanin" panose="00000400000000000000" pitchFamily="2" charset="-78"/>
              </a:rPr>
              <a:t>پزشکان و دندانپزشکان برتر تعلق میگیرد تا علاوه بر آموزش بالینی در مقاطع تخصص/فوق تخصص/فلوشیپ</a:t>
            </a:r>
            <a:r>
              <a:rPr lang="fa-IR" dirty="0" smtClean="0">
                <a:cs typeface="B Nazanin" panose="00000400000000000000" pitchFamily="2" charset="-78"/>
              </a:rPr>
              <a:t>، در </a:t>
            </a:r>
            <a:r>
              <a:rPr lang="fa-IR" dirty="0">
                <a:cs typeface="B Nazanin" panose="00000400000000000000" pitchFamily="2" charset="-78"/>
              </a:rPr>
              <a:t>یک زمینه </a:t>
            </a:r>
            <a:r>
              <a:rPr lang="fa-IR" dirty="0" smtClean="0">
                <a:cs typeface="B Nazanin" panose="00000400000000000000" pitchFamily="2" charset="-78"/>
              </a:rPr>
              <a:t>خاص </a:t>
            </a:r>
            <a:r>
              <a:rPr lang="fa-IR" dirty="0">
                <a:cs typeface="B Nazanin" panose="00000400000000000000" pitchFamily="2" charset="-78"/>
              </a:rPr>
              <a:t>تحقیقاتی مربوط به رشته بالینی خود نیز آموزش </a:t>
            </a:r>
            <a:r>
              <a:rPr lang="fa-IR" dirty="0" smtClean="0">
                <a:cs typeface="B Nazanin" panose="00000400000000000000" pitchFamily="2" charset="-78"/>
              </a:rPr>
              <a:t>دیده </a:t>
            </a:r>
            <a:r>
              <a:rPr lang="fa-IR" dirty="0">
                <a:cs typeface="B Nazanin" panose="00000400000000000000" pitchFamily="2" charset="-78"/>
              </a:rPr>
              <a:t> و به کسب مدرک </a:t>
            </a:r>
            <a:r>
              <a:rPr lang="en-US" dirty="0" smtClean="0">
                <a:cs typeface="B Nazanin" panose="00000400000000000000" pitchFamily="2" charset="-78"/>
              </a:rPr>
              <a:t>PhD</a:t>
            </a:r>
            <a:r>
              <a:rPr lang="fa-IR" dirty="0" smtClean="0">
                <a:cs typeface="B Nazanin" panose="00000400000000000000" pitchFamily="2" charset="-78"/>
              </a:rPr>
              <a:t> نیز </a:t>
            </a:r>
            <a:r>
              <a:rPr lang="fa-IR" dirty="0">
                <a:cs typeface="B Nazanin" panose="00000400000000000000" pitchFamily="2" charset="-78"/>
              </a:rPr>
              <a:t>نائل آیند. 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422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هدف برنامه: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200000"/>
              </a:lnSpc>
            </a:pPr>
            <a:r>
              <a:rPr lang="fa-IR" dirty="0" smtClean="0">
                <a:cs typeface="B Nazanin" pitchFamily="2" charset="-78"/>
              </a:rPr>
              <a:t>هدف از ایجاد این برنامه، کمک به رشد آکادمیک پزشکان و دندانپزشکان کشور و کاستن از روند مهاجرت نخبگان به خارج </a:t>
            </a:r>
            <a:r>
              <a:rPr lang="fa-IR" dirty="0" smtClean="0">
                <a:cs typeface="B Nazanin" pitchFamily="2" charset="-78"/>
              </a:rPr>
              <a:t>از کشور </a:t>
            </a:r>
            <a:r>
              <a:rPr lang="fa-IR" dirty="0" smtClean="0">
                <a:cs typeface="B Nazanin" pitchFamily="2" charset="-78"/>
              </a:rPr>
              <a:t>است. امید آن است که </a:t>
            </a:r>
            <a:r>
              <a:rPr lang="fa-IR" dirty="0" smtClean="0">
                <a:cs typeface="B Nazanin" pitchFamily="2" charset="-78"/>
              </a:rPr>
              <a:t>دانش آموختگان </a:t>
            </a:r>
            <a:r>
              <a:rPr lang="fa-IR" dirty="0" smtClean="0">
                <a:cs typeface="B Nazanin" pitchFamily="2" charset="-78"/>
              </a:rPr>
              <a:t>این برنامه با در دست گرفتن رهبری پژوهش، نوآوری، آموزش و توسعه روشهای </a:t>
            </a:r>
            <a:r>
              <a:rPr lang="fa-IR" dirty="0" smtClean="0">
                <a:cs typeface="B Nazanin" pitchFamily="2" charset="-78"/>
              </a:rPr>
              <a:t>نوین پزشکی </a:t>
            </a:r>
            <a:r>
              <a:rPr lang="fa-IR" dirty="0" smtClean="0">
                <a:cs typeface="B Nazanin" pitchFamily="2" charset="-78"/>
              </a:rPr>
              <a:t>در دانشگاهها و همچنین پل زدن بین علوم پایه و کاربردی گامهای مهمی در جهت خودکفایی کشور، حل مشکلات سلامت</a:t>
            </a:r>
            <a:r>
              <a:rPr lang="fa-IR" dirty="0" smtClean="0">
                <a:cs typeface="B Nazanin" pitchFamily="2" charset="-78"/>
              </a:rPr>
              <a:t>، توسعه </a:t>
            </a:r>
            <a:r>
              <a:rPr lang="fa-IR" dirty="0" smtClean="0">
                <a:cs typeface="B Nazanin" pitchFamily="2" charset="-78"/>
              </a:rPr>
              <a:t>پایدار، گسترش مرزهای دانش و ارتقاء سطح کیفی دانشگاهها بردارند.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تعریف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800" dirty="0">
                <a:cs typeface="B Nazanin" panose="00000400000000000000" pitchFamily="2" charset="-78"/>
              </a:rPr>
              <a:t>پزشک پژوهشگر به پزشک متخصص بالینی اطلاق میشود که به طور متوسط حداقل </a:t>
            </a:r>
            <a:r>
              <a:rPr lang="en-US" sz="2800" dirty="0" smtClean="0">
                <a:cs typeface="B Nazanin" panose="00000400000000000000" pitchFamily="2" charset="-78"/>
              </a:rPr>
              <a:t>50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>
                <a:cs typeface="B Nazanin" panose="00000400000000000000" pitchFamily="2" charset="-78"/>
              </a:rPr>
              <a:t>% از وقت خود را صرف تحقیق نماید.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93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0" y="351265"/>
            <a:ext cx="2743200" cy="462776"/>
          </a:xfrm>
        </p:spPr>
        <p:txBody>
          <a:bodyPr>
            <a:noAutofit/>
          </a:bodyPr>
          <a:lstStyle/>
          <a:p>
            <a:pPr algn="r"/>
            <a:r>
              <a:rPr lang="fa-IR" sz="3200" dirty="0" smtClean="0">
                <a:effectLst>
                  <a:innerShdw blurRad="114300">
                    <a:prstClr val="black"/>
                  </a:innerShdw>
                </a:effectLst>
                <a:cs typeface="B Nazanin" panose="00000400000000000000" pitchFamily="2" charset="-78"/>
              </a:rPr>
              <a:t>ویژگی های برنامه</a:t>
            </a:r>
            <a:endParaRPr lang="en-US" sz="3200" dirty="0">
              <a:effectLst>
                <a:innerShdw blurRad="114300">
                  <a:prstClr val="black"/>
                </a:innerShdw>
              </a:effectLst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1239"/>
            <a:ext cx="10515600" cy="4905724"/>
          </a:xfrm>
        </p:spPr>
        <p:txBody>
          <a:bodyPr>
            <a:normAutofit fontScale="92500" lnSpcReduction="20000"/>
          </a:bodyPr>
          <a:lstStyle/>
          <a:p>
            <a:pPr algn="just" rtl="1"/>
            <a:r>
              <a:rPr lang="fa-IR" sz="2400" dirty="0">
                <a:cs typeface="B Nazanin" panose="00000400000000000000" pitchFamily="2" charset="-78"/>
              </a:rPr>
              <a:t>محور اصلی فعالیتهای برنامه پزشک پژوهشگر، کسب دانش و مهارتهای بالینی و پژوهشی بطور همزمان و هدفمند در </a:t>
            </a:r>
            <a:r>
              <a:rPr lang="fa-IR" sz="2400" dirty="0" smtClean="0">
                <a:cs typeface="B Nazanin" panose="00000400000000000000" pitchFamily="2" charset="-78"/>
              </a:rPr>
              <a:t>یک حیطه </a:t>
            </a:r>
            <a:r>
              <a:rPr lang="fa-IR" sz="2400" dirty="0">
                <a:cs typeface="B Nazanin" panose="00000400000000000000" pitchFamily="2" charset="-78"/>
              </a:rPr>
              <a:t>خاص از علم پزشکی است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marL="0" indent="0" algn="just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>
                <a:solidFill>
                  <a:srgbClr val="FF0000"/>
                </a:solidFill>
                <a:cs typeface="B Nazanin" panose="00000400000000000000" pitchFamily="2" charset="-78"/>
              </a:rPr>
              <a:t>برنامه پزشک پژوهشگر مقطع جدید دانشگاهی نبوده و کاریکولوم آموزشی آن عملاً ترکیبی از محتوای دوره تخصصی یا </a:t>
            </a:r>
            <a:r>
              <a:rPr lang="fa-IR" sz="24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فوق تخصص/فلوشیپ </a:t>
            </a:r>
            <a:r>
              <a:rPr lang="fa-IR" sz="2400" dirty="0">
                <a:solidFill>
                  <a:srgbClr val="FF0000"/>
                </a:solidFill>
                <a:cs typeface="B Nazanin" panose="00000400000000000000" pitchFamily="2" charset="-78"/>
              </a:rPr>
              <a:t>بالینی به علاوه </a:t>
            </a:r>
            <a:r>
              <a:rPr lang="fa-IR" sz="24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دوره</a:t>
            </a:r>
            <a:r>
              <a:rPr lang="en-US" sz="24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PhD by research</a:t>
            </a:r>
            <a:r>
              <a:rPr lang="fa-IR" sz="24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 است</a:t>
            </a:r>
            <a:r>
              <a:rPr lang="en-US" sz="2400" dirty="0">
                <a:cs typeface="B Nazanin" panose="00000400000000000000" pitchFamily="2" charset="-78"/>
              </a:rPr>
              <a:t>.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کلیه </a:t>
            </a:r>
            <a:r>
              <a:rPr lang="fa-IR" sz="2400" dirty="0">
                <a:cs typeface="B Nazanin" panose="00000400000000000000" pitchFamily="2" charset="-78"/>
              </a:rPr>
              <a:t>قوانین حاکم بر آموزش دوره تخصص و یا فوق تخصص</a:t>
            </a:r>
            <a:r>
              <a:rPr lang="fa-IR" sz="2400" dirty="0" smtClean="0">
                <a:cs typeface="B Nazanin" panose="00000400000000000000" pitchFamily="2" charset="-78"/>
              </a:rPr>
              <a:t>/ فلوشیپ </a:t>
            </a:r>
            <a:r>
              <a:rPr lang="fa-IR" sz="2400" dirty="0">
                <a:cs typeface="B Nazanin" panose="00000400000000000000" pitchFamily="2" charset="-78"/>
              </a:rPr>
              <a:t>های بالینی و همچنین دوره </a:t>
            </a:r>
            <a:r>
              <a:rPr lang="en-US" sz="2400" dirty="0">
                <a:cs typeface="B Nazanin" panose="00000400000000000000" pitchFamily="2" charset="-78"/>
              </a:rPr>
              <a:t>PhD by </a:t>
            </a:r>
            <a:r>
              <a:rPr lang="en-US" sz="2400" dirty="0" smtClean="0">
                <a:cs typeface="B Nazanin" panose="00000400000000000000" pitchFamily="2" charset="-78"/>
              </a:rPr>
              <a:t>research</a:t>
            </a:r>
            <a:r>
              <a:rPr lang="fa-IR" sz="2400" dirty="0" smtClean="0">
                <a:cs typeface="B Nazanin" panose="00000400000000000000" pitchFamily="2" charset="-78"/>
              </a:rPr>
              <a:t> دربرنامه </a:t>
            </a:r>
            <a:r>
              <a:rPr lang="fa-IR" sz="2400" dirty="0">
                <a:cs typeface="B Nazanin" panose="00000400000000000000" pitchFamily="2" charset="-78"/>
              </a:rPr>
              <a:t>پزشک پژوهشگر نیز اعمال </a:t>
            </a:r>
            <a:r>
              <a:rPr lang="fa-IR" sz="2400" dirty="0" smtClean="0">
                <a:cs typeface="B Nazanin" panose="00000400000000000000" pitchFamily="2" charset="-78"/>
              </a:rPr>
              <a:t>میشود</a:t>
            </a:r>
            <a:r>
              <a:rPr lang="en-US" sz="2400" dirty="0" smtClean="0">
                <a:cs typeface="B Nazanin" panose="00000400000000000000" pitchFamily="2" charset="-78"/>
              </a:rPr>
              <a:t>.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>
                <a:cs typeface="B Nazanin" panose="00000400000000000000" pitchFamily="2" charset="-78"/>
              </a:rPr>
              <a:t>پذیرش دستیاران این برنامه در قالب ظرفیت استعدادهای درخشان و یا مازاد بر ظرفیت ورودی </a:t>
            </a:r>
            <a:r>
              <a:rPr lang="fa-IR" sz="2400" dirty="0" smtClean="0">
                <a:cs typeface="B Nazanin" panose="00000400000000000000" pitchFamily="2" charset="-78"/>
              </a:rPr>
              <a:t>دوره</a:t>
            </a:r>
            <a:r>
              <a:rPr lang="en-US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های </a:t>
            </a:r>
            <a:r>
              <a:rPr lang="fa-IR" sz="2400" dirty="0">
                <a:cs typeface="B Nazanin" panose="00000400000000000000" pitchFamily="2" charset="-78"/>
              </a:rPr>
              <a:t>تخصصی یا </a:t>
            </a:r>
            <a:r>
              <a:rPr lang="fa-IR" sz="2400" dirty="0" smtClean="0">
                <a:cs typeface="B Nazanin" panose="00000400000000000000" pitchFamily="2" charset="-78"/>
              </a:rPr>
              <a:t>فوق تخصصی </a:t>
            </a:r>
            <a:r>
              <a:rPr lang="fa-IR" sz="2400" dirty="0">
                <a:cs typeface="B Nazanin" panose="00000400000000000000" pitchFamily="2" charset="-78"/>
              </a:rPr>
              <a:t>در دانشگاههای کشور خواهد بود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marL="0" indent="0" algn="just" rtl="1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400" dirty="0">
                <a:cs typeface="B Nazanin" panose="00000400000000000000" pitchFamily="2" charset="-78"/>
              </a:rPr>
              <a:t>هیچگونه محدودیتی در نوع استخدام </a:t>
            </a:r>
            <a:r>
              <a:rPr lang="fa-IR" sz="2400" dirty="0" smtClean="0">
                <a:cs typeface="B Nazanin" panose="00000400000000000000" pitchFamily="2" charset="-78"/>
              </a:rPr>
              <a:t>(پژوهشی</a:t>
            </a:r>
            <a:r>
              <a:rPr lang="fa-IR" sz="2400" dirty="0">
                <a:cs typeface="B Nazanin" panose="00000400000000000000" pitchFamily="2" charset="-78"/>
              </a:rPr>
              <a:t>، آموزشی و یا </a:t>
            </a:r>
            <a:r>
              <a:rPr lang="fa-IR" sz="2400" dirty="0" smtClean="0">
                <a:cs typeface="B Nazanin" panose="00000400000000000000" pitchFamily="2" charset="-78"/>
              </a:rPr>
              <a:t>درمانی) </a:t>
            </a:r>
            <a:r>
              <a:rPr lang="fa-IR" sz="2400" dirty="0">
                <a:cs typeface="B Nazanin" panose="00000400000000000000" pitchFamily="2" charset="-78"/>
              </a:rPr>
              <a:t>برای </a:t>
            </a:r>
            <a:r>
              <a:rPr lang="fa-IR" sz="2400" dirty="0" smtClean="0">
                <a:cs typeface="B Nazanin" panose="00000400000000000000" pitchFamily="2" charset="-78"/>
              </a:rPr>
              <a:t>فارغ التحصیلان </a:t>
            </a:r>
            <a:r>
              <a:rPr lang="fa-IR" sz="2400" dirty="0">
                <a:cs typeface="B Nazanin" panose="00000400000000000000" pitchFamily="2" charset="-78"/>
              </a:rPr>
              <a:t>برنامه پزشک پژوهشگر در </a:t>
            </a:r>
            <a:r>
              <a:rPr lang="fa-IR" sz="2400" dirty="0" smtClean="0">
                <a:cs typeface="B Nazanin" panose="00000400000000000000" pitchFamily="2" charset="-78"/>
              </a:rPr>
              <a:t>دانشگاهها و </a:t>
            </a:r>
            <a:r>
              <a:rPr lang="fa-IR" sz="2400" dirty="0">
                <a:cs typeface="B Nazanin" panose="00000400000000000000" pitchFamily="2" charset="-78"/>
              </a:rPr>
              <a:t>مراکز آموزش عالی وجود ندارد.</a:t>
            </a:r>
            <a:endParaRPr lang="en-US" sz="21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2134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3859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>
                <a:cs typeface="B Nazanin" panose="00000400000000000000" pitchFamily="2" charset="-78"/>
              </a:rPr>
              <a:t>شرایط ورود به برنامه پزشک پژوهشگر:</a:t>
            </a:r>
            <a:endParaRPr lang="en-US" sz="36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49660"/>
            <a:ext cx="9601200" cy="5018048"/>
          </a:xfrm>
        </p:spPr>
        <p:txBody>
          <a:bodyPr>
            <a:normAutofit/>
          </a:bodyPr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دارا بودن شرایط عمومی ورود به آموزش </a:t>
            </a:r>
            <a:r>
              <a:rPr lang="fa-IR" dirty="0" smtClean="0">
                <a:cs typeface="B Nazanin" panose="00000400000000000000" pitchFamily="2" charset="-78"/>
              </a:rPr>
              <a:t>عالی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دارا بودن دانشنامه دکتری </a:t>
            </a:r>
            <a:r>
              <a:rPr lang="fa-IR" dirty="0" smtClean="0">
                <a:cs typeface="B Nazanin" panose="00000400000000000000" pitchFamily="2" charset="-78"/>
              </a:rPr>
              <a:t>حرفه ای </a:t>
            </a:r>
            <a:r>
              <a:rPr lang="fa-IR" dirty="0">
                <a:cs typeface="B Nazanin" panose="00000400000000000000" pitchFamily="2" charset="-78"/>
              </a:rPr>
              <a:t>پزشکی/دندانپزشکی از یکی از دانشگاههای معتبر داخل یا خارج </a:t>
            </a:r>
            <a:r>
              <a:rPr lang="fa-IR" dirty="0" smtClean="0">
                <a:cs typeface="B Nazanin" panose="00000400000000000000" pitchFamily="2" charset="-78"/>
              </a:rPr>
              <a:t>کشور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حداقل معدل </a:t>
            </a:r>
            <a:r>
              <a:rPr lang="fa-IR" dirty="0" smtClean="0">
                <a:cs typeface="B Nazanin" panose="00000400000000000000" pitchFamily="2" charset="-78"/>
              </a:rPr>
              <a:t>16در </a:t>
            </a:r>
            <a:r>
              <a:rPr lang="fa-IR" dirty="0">
                <a:cs typeface="B Nazanin" panose="00000400000000000000" pitchFamily="2" charset="-78"/>
              </a:rPr>
              <a:t>دوره دکترای </a:t>
            </a:r>
            <a:r>
              <a:rPr lang="fa-IR" dirty="0" smtClean="0">
                <a:cs typeface="B Nazanin" panose="00000400000000000000" pitchFamily="2" charset="-78"/>
              </a:rPr>
              <a:t>حرفه ای پزشکی/دندانپزشکی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شرکت در امتحان ورودی دستیاری تخصصی و یا فوق تخصصی/فلوشیپ و کسب حداقل ٪ 35 حدنصاب </a:t>
            </a:r>
            <a:r>
              <a:rPr lang="fa-IR" dirty="0" smtClean="0">
                <a:cs typeface="B Nazanin" panose="00000400000000000000" pitchFamily="2" charset="-78"/>
              </a:rPr>
              <a:t>رشته-محل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کسب حداقل </a:t>
            </a:r>
            <a:r>
              <a:rPr lang="fa-IR" dirty="0" smtClean="0">
                <a:cs typeface="B Nazanin" panose="00000400000000000000" pitchFamily="2" charset="-78"/>
              </a:rPr>
              <a:t>5 </a:t>
            </a:r>
            <a:r>
              <a:rPr lang="fa-IR" dirty="0">
                <a:cs typeface="B Nazanin" panose="00000400000000000000" pitchFamily="2" charset="-78"/>
              </a:rPr>
              <a:t>امتیاز برجستگی علمی </a:t>
            </a:r>
            <a:r>
              <a:rPr lang="fa-IR" dirty="0" smtClean="0">
                <a:cs typeface="B Nazanin" panose="00000400000000000000" pitchFamily="2" charset="-78"/>
              </a:rPr>
              <a:t>– تحقیقاتی (</a:t>
            </a:r>
            <a:r>
              <a:rPr lang="fa-IR" dirty="0">
                <a:cs typeface="B Nazanin" panose="00000400000000000000" pitchFamily="2" charset="-78"/>
              </a:rPr>
              <a:t>دارا بودن مدال المپیاد علمی </a:t>
            </a:r>
            <a:r>
              <a:rPr lang="fa-IR" dirty="0" smtClean="0">
                <a:cs typeface="B Nazanin" panose="00000400000000000000" pitchFamily="2" charset="-78"/>
              </a:rPr>
              <a:t>دانش آموزی،</a:t>
            </a:r>
            <a:r>
              <a:rPr lang="fa-IR" dirty="0">
                <a:cs typeface="B Nazanin" panose="00000400000000000000" pitchFamily="2" charset="-78"/>
              </a:rPr>
              <a:t> دارا بودن مقالات </a:t>
            </a:r>
            <a:r>
              <a:rPr lang="fa-IR" dirty="0" smtClean="0">
                <a:cs typeface="B Nazanin" panose="00000400000000000000" pitchFamily="2" charset="-78"/>
              </a:rPr>
              <a:t>تحقیقاتی،</a:t>
            </a:r>
            <a:r>
              <a:rPr lang="fa-IR" dirty="0">
                <a:cs typeface="B Nazanin" panose="00000400000000000000" pitchFamily="2" charset="-78"/>
              </a:rPr>
              <a:t> دارا بودن اختراع ثبت </a:t>
            </a:r>
            <a:r>
              <a:rPr lang="fa-IR" dirty="0" smtClean="0">
                <a:cs typeface="B Nazanin" panose="00000400000000000000" pitchFamily="2" charset="-78"/>
              </a:rPr>
              <a:t>شده،</a:t>
            </a:r>
            <a:r>
              <a:rPr lang="fa-IR" dirty="0">
                <a:cs typeface="B Nazanin" panose="00000400000000000000" pitchFamily="2" charset="-78"/>
              </a:rPr>
              <a:t> دارا بودن مدرک </a:t>
            </a:r>
            <a:r>
              <a:rPr lang="en-US" dirty="0">
                <a:cs typeface="B Nazanin" panose="00000400000000000000" pitchFamily="2" charset="-78"/>
              </a:rPr>
              <a:t>BA/BSc </a:t>
            </a:r>
            <a:r>
              <a:rPr lang="fa-IR" dirty="0">
                <a:cs typeface="B Nazanin" panose="00000400000000000000" pitchFamily="2" charset="-78"/>
              </a:rPr>
              <a:t>یا معادل </a:t>
            </a:r>
            <a:r>
              <a:rPr lang="fa-IR" dirty="0" smtClean="0">
                <a:cs typeface="B Nazanin" panose="00000400000000000000" pitchFamily="2" charset="-78"/>
              </a:rPr>
              <a:t>آن،</a:t>
            </a:r>
            <a:r>
              <a:rPr lang="fa-IR" dirty="0">
                <a:cs typeface="B Nazanin" panose="00000400000000000000" pitchFamily="2" charset="-78"/>
              </a:rPr>
              <a:t> دارا بودن مدرک </a:t>
            </a:r>
            <a:r>
              <a:rPr lang="en-US" dirty="0" smtClean="0">
                <a:cs typeface="B Nazanin" panose="00000400000000000000" pitchFamily="2" charset="-78"/>
              </a:rPr>
              <a:t>MPhil/MSc/MPH </a:t>
            </a:r>
            <a:r>
              <a:rPr lang="fa-IR" dirty="0">
                <a:cs typeface="B Nazanin" panose="00000400000000000000" pitchFamily="2" charset="-78"/>
              </a:rPr>
              <a:t>یا معادل </a:t>
            </a:r>
            <a:r>
              <a:rPr lang="fa-IR" dirty="0" smtClean="0">
                <a:cs typeface="B Nazanin" panose="00000400000000000000" pitchFamily="2" charset="-78"/>
              </a:rPr>
              <a:t>آن،</a:t>
            </a:r>
            <a:r>
              <a:rPr lang="fa-IR" dirty="0">
                <a:cs typeface="B Nazanin" panose="00000400000000000000" pitchFamily="2" charset="-78"/>
              </a:rPr>
              <a:t> دارا بودن مدرک </a:t>
            </a:r>
            <a:r>
              <a:rPr lang="en-US" dirty="0" smtClean="0">
                <a:cs typeface="B Nazanin" panose="00000400000000000000" pitchFamily="2" charset="-78"/>
              </a:rPr>
              <a:t>MD-PhD</a:t>
            </a:r>
            <a:r>
              <a:rPr lang="fa-IR" dirty="0" smtClean="0">
                <a:cs typeface="B Nazanin" panose="00000400000000000000" pitchFamily="2" charset="-78"/>
              </a:rPr>
              <a:t>)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حداکثر سن </a:t>
            </a:r>
            <a:r>
              <a:rPr lang="fa-IR" dirty="0" smtClean="0">
                <a:cs typeface="B Nazanin" panose="00000400000000000000" pitchFamily="2" charset="-78"/>
              </a:rPr>
              <a:t>30 </a:t>
            </a:r>
            <a:r>
              <a:rPr lang="fa-IR" dirty="0">
                <a:cs typeface="B Nazanin" panose="00000400000000000000" pitchFamily="2" charset="-78"/>
              </a:rPr>
              <a:t>سال تمام برای افراد بدون تخصص بالینی و </a:t>
            </a:r>
            <a:r>
              <a:rPr lang="fa-IR" dirty="0" smtClean="0">
                <a:cs typeface="B Nazanin" panose="00000400000000000000" pitchFamily="2" charset="-78"/>
              </a:rPr>
              <a:t>35 </a:t>
            </a:r>
            <a:r>
              <a:rPr lang="fa-IR" dirty="0">
                <a:cs typeface="B Nazanin" panose="00000400000000000000" pitchFamily="2" charset="-78"/>
              </a:rPr>
              <a:t>سال تمام برای متخصصین یا دستیاران بالینی دوره </a:t>
            </a:r>
            <a:r>
              <a:rPr lang="fa-IR" dirty="0" smtClean="0">
                <a:cs typeface="B Nazanin" panose="00000400000000000000" pitchFamily="2" charset="-78"/>
              </a:rPr>
              <a:t>تخصصی/فوق </a:t>
            </a:r>
            <a:r>
              <a:rPr lang="fa-IR" dirty="0">
                <a:cs typeface="B Nazanin" panose="00000400000000000000" pitchFamily="2" charset="-78"/>
              </a:rPr>
              <a:t>تخصصی/ فلوشیپ و یا دارندگان </a:t>
            </a:r>
            <a:r>
              <a:rPr lang="fa-IR" dirty="0" smtClean="0">
                <a:cs typeface="B Nazanin" panose="00000400000000000000" pitchFamily="2" charset="-78"/>
              </a:rPr>
              <a:t>مدرک </a:t>
            </a:r>
            <a:r>
              <a:rPr lang="en-US" dirty="0" smtClean="0">
                <a:cs typeface="B Nazanin" panose="00000400000000000000" pitchFamily="2" charset="-78"/>
              </a:rPr>
              <a:t>PhD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موفقیت در آزمون زبان </a:t>
            </a:r>
            <a:r>
              <a:rPr lang="fa-IR" dirty="0" smtClean="0">
                <a:cs typeface="B Nazanin" panose="00000400000000000000" pitchFamily="2" charset="-78"/>
              </a:rPr>
              <a:t>انگلیسی</a:t>
            </a:r>
            <a:endParaRPr lang="en-US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تحصیل در برنامه پزشک پژوهشگر تمام وقت </a:t>
            </a:r>
            <a:r>
              <a:rPr lang="fa-IR" dirty="0" smtClean="0">
                <a:cs typeface="B Nazanin" panose="00000400000000000000" pitchFamily="2" charset="-78"/>
              </a:rPr>
              <a:t>میباشد</a:t>
            </a:r>
            <a:endParaRPr lang="en-US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موفقیت در مصاحبه ساختارمند</a:t>
            </a:r>
            <a:endParaRPr lang="en-US" dirty="0" smtClean="0">
              <a:cs typeface="B Nazanin" panose="00000400000000000000" pitchFamily="2" charset="-78"/>
            </a:endParaRP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7572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2391" y="953429"/>
            <a:ext cx="9601200" cy="964580"/>
          </a:xfrm>
        </p:spPr>
        <p:txBody>
          <a:bodyPr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شرایط مرکز تحقیقاتی میزبان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400" dirty="0">
                <a:cs typeface="B Nazanin" panose="00000400000000000000" pitchFamily="2" charset="-78"/>
              </a:rPr>
              <a:t>داشتن مجوز فعالیت از شورای گسترش دانشگاه های علوم پزشکی </a:t>
            </a:r>
            <a:r>
              <a:rPr lang="fa-IR" sz="2400" dirty="0" smtClean="0">
                <a:cs typeface="B Nazanin" panose="00000400000000000000" pitchFamily="2" charset="-78"/>
              </a:rPr>
              <a:t>کشور</a:t>
            </a:r>
            <a:endParaRPr lang="en-US" sz="24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400" dirty="0">
                <a:solidFill>
                  <a:srgbClr val="FF0000"/>
                </a:solidFill>
                <a:cs typeface="B Nazanin" panose="00000400000000000000" pitchFamily="2" charset="-78"/>
              </a:rPr>
              <a:t>دارا بودن حداقل یک استاد راهنما از اعضای هیئت علمی اصلی عضو </a:t>
            </a:r>
            <a:r>
              <a:rPr lang="fa-IR" sz="24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مرکز</a:t>
            </a:r>
            <a:endParaRPr lang="en-US" sz="2400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sz="2400" dirty="0">
                <a:cs typeface="B Nazanin" panose="00000400000000000000" pitchFamily="2" charset="-78"/>
              </a:rPr>
              <a:t>داشتن فضای تحقیقاتی و امکانات آزمایشگاهی مناسب در </a:t>
            </a:r>
            <a:r>
              <a:rPr lang="fa-IR" sz="2400" dirty="0" smtClean="0">
                <a:cs typeface="B Nazanin" panose="00000400000000000000" pitchFamily="2" charset="-78"/>
              </a:rPr>
              <a:t>مرکز</a:t>
            </a:r>
            <a:endParaRPr lang="en-US" sz="24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400" dirty="0">
                <a:cs typeface="B Nazanin" panose="00000400000000000000" pitchFamily="2" charset="-78"/>
              </a:rPr>
              <a:t>انجام بخش عمده از آموزش برنامه پزشک پژوهشگر در </a:t>
            </a:r>
            <a:r>
              <a:rPr lang="fa-IR" sz="2400" dirty="0" smtClean="0">
                <a:cs typeface="B Nazanin" panose="00000400000000000000" pitchFamily="2" charset="-78"/>
              </a:rPr>
              <a:t>مرکز</a:t>
            </a:r>
            <a:endParaRPr lang="en-US" sz="24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400" dirty="0">
                <a:cs typeface="B Nazanin" panose="00000400000000000000" pitchFamily="2" charset="-78"/>
              </a:rPr>
              <a:t>انتشار حداقل </a:t>
            </a:r>
            <a:r>
              <a:rPr lang="fa-IR" sz="2400" dirty="0" smtClean="0">
                <a:cs typeface="B Nazanin" panose="00000400000000000000" pitchFamily="2" charset="-78"/>
              </a:rPr>
              <a:t>50 </a:t>
            </a:r>
            <a:r>
              <a:rPr lang="fa-IR" sz="2400" dirty="0">
                <a:cs typeface="B Nazanin" panose="00000400000000000000" pitchFamily="2" charset="-78"/>
              </a:rPr>
              <a:t>مقاله معتبر در مجلات </a:t>
            </a:r>
            <a:r>
              <a:rPr lang="en-US" sz="2400" dirty="0" smtClean="0">
                <a:cs typeface="B Nazanin" panose="00000400000000000000" pitchFamily="2" charset="-78"/>
              </a:rPr>
              <a:t>ISI</a:t>
            </a:r>
            <a:r>
              <a:rPr lang="fa-IR" sz="2400" dirty="0" smtClean="0">
                <a:cs typeface="B Nazanin" panose="00000400000000000000" pitchFamily="2" charset="-78"/>
              </a:rPr>
              <a:t> مرتبط </a:t>
            </a:r>
            <a:r>
              <a:rPr lang="fa-IR" sz="2400" dirty="0">
                <a:cs typeface="B Nazanin" panose="00000400000000000000" pitchFamily="2" charset="-78"/>
              </a:rPr>
              <a:t>با فعالیت مرکز توسط اعضای هیات علمی </a:t>
            </a:r>
            <a:r>
              <a:rPr lang="fa-IR" sz="2400" dirty="0" smtClean="0">
                <a:cs typeface="B Nazanin" panose="00000400000000000000" pitchFamily="2" charset="-78"/>
              </a:rPr>
              <a:t>مرکز</a:t>
            </a:r>
            <a:endParaRPr lang="en-US" sz="24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400" dirty="0">
                <a:cs typeface="B Nazanin" panose="00000400000000000000" pitchFamily="2" charset="-78"/>
              </a:rPr>
              <a:t>وجود ارتباطات و همکاری های بین المللی در </a:t>
            </a:r>
            <a:r>
              <a:rPr lang="fa-IR" sz="2400" dirty="0" smtClean="0">
                <a:cs typeface="B Nazanin" panose="00000400000000000000" pitchFamily="2" charset="-78"/>
              </a:rPr>
              <a:t>مرکز</a:t>
            </a:r>
            <a:endParaRPr lang="en-US" sz="2400" dirty="0" smtClean="0">
              <a:cs typeface="B Nazanin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29301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97673"/>
          </a:xfrm>
        </p:spPr>
        <p:txBody>
          <a:bodyPr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شیوه انتخاب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83473"/>
            <a:ext cx="9601200" cy="4283927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هر ساله یک بار فراخوان جذب دستیاران پزشک پژوهشگر توسط دبیرخانه "شورا" اعلام می </a:t>
            </a:r>
            <a:r>
              <a:rPr lang="fa-IR" dirty="0" smtClean="0">
                <a:cs typeface="B Nazanin" panose="00000400000000000000" pitchFamily="2" charset="-78"/>
              </a:rPr>
              <a:t>گردد</a:t>
            </a:r>
            <a:r>
              <a:rPr lang="en-US" dirty="0" smtClean="0">
                <a:cs typeface="B Nazanin" panose="00000400000000000000" pitchFamily="2" charset="-78"/>
              </a:rPr>
              <a:t>.</a:t>
            </a:r>
            <a:endParaRPr lang="fa-IR" dirty="0" smtClean="0">
              <a:cs typeface="B Nazanin" panose="00000400000000000000" pitchFamily="2" charset="-78"/>
            </a:endParaRPr>
          </a:p>
          <a:p>
            <a:pPr algn="r" rtl="1">
              <a:buNone/>
            </a:pPr>
            <a:endParaRPr lang="en-US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داوطلب بر اساس علاقه و سوابق پژوهشی خود تقاضای ورود به برنامه را از طریق تکمیل فرم آنلاین در سایت </a:t>
            </a:r>
            <a:r>
              <a:rPr lang="fa-IR" dirty="0" smtClean="0">
                <a:cs typeface="B Nazanin" panose="00000400000000000000" pitchFamily="2" charset="-78"/>
              </a:rPr>
              <a:t>معاونت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تحقیقات </a:t>
            </a:r>
            <a:r>
              <a:rPr lang="fa-IR" dirty="0">
                <a:cs typeface="B Nazanin" panose="00000400000000000000" pitchFamily="2" charset="-78"/>
              </a:rPr>
              <a:t>و فنآوری وزارت بهداشت ارسال می </a:t>
            </a:r>
            <a:r>
              <a:rPr lang="fa-IR" dirty="0" smtClean="0">
                <a:cs typeface="B Nazanin" panose="00000400000000000000" pitchFamily="2" charset="-78"/>
              </a:rPr>
              <a:t>کند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</a:p>
          <a:p>
            <a:pPr algn="r" rtl="1"/>
            <a:endParaRPr lang="en-US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دبیرخانه "شورا" کلیه داوطلبانی که بر اساس این آیین نامه صلاحیت ورود به برنامه پزشک پژوهشگر را دارند به </a:t>
            </a:r>
            <a:r>
              <a:rPr lang="fa-IR" dirty="0" smtClean="0">
                <a:cs typeface="B Nazanin" panose="00000400000000000000" pitchFamily="2" charset="-78"/>
              </a:rPr>
              <a:t>مراکز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تحقیقاتی </a:t>
            </a:r>
            <a:r>
              <a:rPr lang="fa-IR" dirty="0">
                <a:cs typeface="B Nazanin" panose="00000400000000000000" pitchFamily="2" charset="-78"/>
              </a:rPr>
              <a:t>میزبان معرفی می </a:t>
            </a:r>
            <a:r>
              <a:rPr lang="fa-IR" dirty="0" smtClean="0">
                <a:cs typeface="B Nazanin" panose="00000400000000000000" pitchFamily="2" charset="-78"/>
              </a:rPr>
              <a:t>کند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</a:p>
          <a:p>
            <a:pPr algn="r" rtl="1"/>
            <a:endParaRPr lang="en-US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زمان مصاحبه برنامه پزشک پژوهشگر پس از اعلام نتایج آزمون دستیاری، حداکثر تا دو ماه پس از شروع دوره سایر </a:t>
            </a:r>
            <a:r>
              <a:rPr lang="fa-IR" dirty="0" smtClean="0">
                <a:cs typeface="B Nazanin" panose="00000400000000000000" pitchFamily="2" charset="-78"/>
              </a:rPr>
              <a:t>دستیاران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هر </a:t>
            </a:r>
            <a:r>
              <a:rPr lang="fa-IR" dirty="0">
                <a:cs typeface="B Nazanin" panose="00000400000000000000" pitchFamily="2" charset="-78"/>
              </a:rPr>
              <a:t>سال خواهد </a:t>
            </a:r>
            <a:r>
              <a:rPr lang="fa-IR" dirty="0" smtClean="0">
                <a:cs typeface="B Nazanin" panose="00000400000000000000" pitchFamily="2" charset="-78"/>
              </a:rPr>
              <a:t>بود.</a:t>
            </a:r>
            <a:endParaRPr lang="en-US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کلیه داوطلبان توسط کمیته 3 نفره پزشک پژوهشگر هر دانشگاه</a:t>
            </a:r>
            <a:r>
              <a:rPr lang="fa-IR" dirty="0" smtClean="0">
                <a:cs typeface="B Nazanin" panose="00000400000000000000" pitchFamily="2" charset="-78"/>
              </a:rPr>
              <a:t>،</a:t>
            </a:r>
            <a:r>
              <a:rPr lang="fa-IR" dirty="0">
                <a:cs typeface="B Nazanin" panose="00000400000000000000" pitchFamily="2" charset="-78"/>
              </a:rPr>
              <a:t> مصاحبه ساختارمند (</a:t>
            </a:r>
            <a:r>
              <a:rPr lang="en-US" dirty="0">
                <a:cs typeface="B Nazanin" panose="00000400000000000000" pitchFamily="2" charset="-78"/>
              </a:rPr>
              <a:t>structured interview) </a:t>
            </a:r>
            <a:r>
              <a:rPr lang="fa-IR" dirty="0">
                <a:cs typeface="B Nazanin" panose="00000400000000000000" pitchFamily="2" charset="-78"/>
              </a:rPr>
              <a:t>شده و برترین ها انتخاب می گردند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endParaRPr lang="en-US" dirty="0" smtClean="0">
              <a:cs typeface="B Nazanin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607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53429"/>
          </a:xfrm>
        </p:spPr>
        <p:txBody>
          <a:bodyPr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شرح برنامه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73044"/>
            <a:ext cx="9601200" cy="4683512"/>
          </a:xfrm>
        </p:spPr>
        <p:txBody>
          <a:bodyPr>
            <a:normAutofit/>
          </a:bodyPr>
          <a:lstStyle/>
          <a:p>
            <a:pPr algn="just" rtl="1"/>
            <a:r>
              <a:rPr lang="fa-IR" dirty="0">
                <a:cs typeface="B Nazanin" panose="00000400000000000000" pitchFamily="2" charset="-78"/>
              </a:rPr>
              <a:t>طول برنامه بر اساس دوره آموزشی دستیار و با تایید دبیرخانه "شورا" تعیین می گردد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dirty="0">
                <a:cs typeface="B Nazanin" panose="00000400000000000000" pitchFamily="2" charset="-78"/>
              </a:rPr>
              <a:t>طول مدت برنامه در شرایط خاص </a:t>
            </a:r>
            <a:r>
              <a:rPr lang="fa-IR" dirty="0" smtClean="0">
                <a:cs typeface="B Nazanin" panose="00000400000000000000" pitchFamily="2" charset="-78"/>
              </a:rPr>
              <a:t>به </a:t>
            </a:r>
            <a:r>
              <a:rPr lang="fa-IR" dirty="0">
                <a:cs typeface="B Nazanin" panose="00000400000000000000" pitchFamily="2" charset="-78"/>
              </a:rPr>
              <a:t>تشخیص "شورا" تا 1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>سال قابل </a:t>
            </a:r>
            <a:r>
              <a:rPr lang="fa-IR" dirty="0" smtClean="0">
                <a:cs typeface="B Nazanin" panose="00000400000000000000" pitchFamily="2" charset="-78"/>
              </a:rPr>
              <a:t>تمدید می </a:t>
            </a:r>
            <a:r>
              <a:rPr lang="fa-IR" dirty="0">
                <a:cs typeface="B Nazanin" panose="00000400000000000000" pitchFamily="2" charset="-78"/>
              </a:rPr>
              <a:t>باشد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dirty="0">
                <a:cs typeface="B Nazanin" panose="00000400000000000000" pitchFamily="2" charset="-78"/>
              </a:rPr>
              <a:t>دستیار موظف است حداکثر تا پایان شهریور هر سال یک گزارش یکهزار کلمه ای از پیشرفت کار خود به دبیرخانه "</a:t>
            </a:r>
            <a:r>
              <a:rPr lang="fa-IR" dirty="0" smtClean="0">
                <a:cs typeface="B Nazanin" panose="00000400000000000000" pitchFamily="2" charset="-78"/>
              </a:rPr>
              <a:t>شورا"ارسال </a:t>
            </a:r>
            <a:r>
              <a:rPr lang="fa-IR" dirty="0">
                <a:cs typeface="B Nazanin" panose="00000400000000000000" pitchFamily="2" charset="-78"/>
              </a:rPr>
              <a:t>کند. دبیرخانه می باید حداکثر ظرف مدت یک ماه از ارسال گزارش نظر خود را بصورت </a:t>
            </a:r>
            <a:r>
              <a:rPr lang="fa-IR" dirty="0" smtClean="0">
                <a:cs typeface="B Nazanin" panose="00000400000000000000" pitchFamily="2" charset="-78"/>
              </a:rPr>
              <a:t>(مثبت)ادامه برنامه،(منفی)اخراج </a:t>
            </a:r>
            <a:r>
              <a:rPr lang="fa-IR" dirty="0">
                <a:cs typeface="B Nazanin" panose="00000400000000000000" pitchFamily="2" charset="-78"/>
              </a:rPr>
              <a:t>از </a:t>
            </a:r>
            <a:r>
              <a:rPr lang="fa-IR" dirty="0" smtClean="0">
                <a:cs typeface="B Nazanin" panose="00000400000000000000" pitchFamily="2" charset="-78"/>
              </a:rPr>
              <a:t>برنامه(و </a:t>
            </a:r>
            <a:r>
              <a:rPr lang="fa-IR" dirty="0">
                <a:cs typeface="B Nazanin" panose="00000400000000000000" pitchFamily="2" charset="-78"/>
              </a:rPr>
              <a:t>یا </a:t>
            </a:r>
            <a:r>
              <a:rPr lang="fa-IR" dirty="0" smtClean="0">
                <a:cs typeface="B Nazanin" panose="00000400000000000000" pitchFamily="2" charset="-78"/>
              </a:rPr>
              <a:t>مشروط)ادامه </a:t>
            </a:r>
            <a:r>
              <a:rPr lang="fa-IR" dirty="0">
                <a:cs typeface="B Nazanin" panose="00000400000000000000" pitchFamily="2" charset="-78"/>
              </a:rPr>
              <a:t>برنامه با شروط </a:t>
            </a:r>
            <a:r>
              <a:rPr lang="fa-IR" dirty="0" smtClean="0">
                <a:cs typeface="B Nazanin" panose="00000400000000000000" pitchFamily="2" charset="-78"/>
              </a:rPr>
              <a:t>ویژه </a:t>
            </a:r>
            <a:r>
              <a:rPr lang="fa-IR" dirty="0">
                <a:cs typeface="B Nazanin" panose="00000400000000000000" pitchFamily="2" charset="-78"/>
              </a:rPr>
              <a:t>اعلام دارد. دوبار مشروط شدن دستیار با نظر "شورا" به اخراج او </a:t>
            </a:r>
            <a:r>
              <a:rPr lang="fa-IR" dirty="0" smtClean="0">
                <a:cs typeface="B Nazanin" panose="00000400000000000000" pitchFamily="2" charset="-78"/>
              </a:rPr>
              <a:t>از برنامه </a:t>
            </a:r>
            <a:r>
              <a:rPr lang="fa-IR" dirty="0">
                <a:cs typeface="B Nazanin" panose="00000400000000000000" pitchFamily="2" charset="-78"/>
              </a:rPr>
              <a:t>منجر می گردد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dirty="0">
                <a:cs typeface="B Nazanin" panose="00000400000000000000" pitchFamily="2" charset="-78"/>
              </a:rPr>
              <a:t>دستیاران برنامه پزشک پژوهشگر برای فارغ التحصیلی از برنامه ملزم به دریافت مدرک بورد تخصص/فوق </a:t>
            </a:r>
            <a:r>
              <a:rPr lang="fa-IR" dirty="0" smtClean="0">
                <a:cs typeface="B Nazanin" panose="00000400000000000000" pitchFamily="2" charset="-78"/>
              </a:rPr>
              <a:t>تخصص/فلوشیپ می </a:t>
            </a:r>
            <a:r>
              <a:rPr lang="fa-IR" dirty="0">
                <a:cs typeface="B Nazanin" panose="00000400000000000000" pitchFamily="2" charset="-78"/>
              </a:rPr>
              <a:t>باشند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dirty="0">
                <a:cs typeface="B Nazanin" panose="00000400000000000000" pitchFamily="2" charset="-78"/>
              </a:rPr>
              <a:t>پیشرفت رضایت بخش دستیار منوط به گذراندن موفقیت آمیز مراحل آموزشی و پژوهشی، شامل امتحان ارتقا، کسب </a:t>
            </a:r>
            <a:r>
              <a:rPr lang="fa-IR" dirty="0" smtClean="0">
                <a:cs typeface="B Nazanin" panose="00000400000000000000" pitchFamily="2" charset="-78"/>
              </a:rPr>
              <a:t>مهارت های </a:t>
            </a:r>
            <a:r>
              <a:rPr lang="fa-IR" dirty="0">
                <a:cs typeface="B Nazanin" panose="00000400000000000000" pitchFamily="2" charset="-78"/>
              </a:rPr>
              <a:t>بالینی و تحقیقاتی، چاپ مقالات، و گزارش سالانه دستیار و نظر استاد راهنما می باشد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فراغت از تحصیل دستیار با رعایت مفاد این آیین نامه و با حصول موفقیت در فعالیت پژوهشی- آموزشی توسط موسسه </a:t>
            </a:r>
            <a:r>
              <a:rPr lang="fa-IR" dirty="0" smtClean="0">
                <a:cs typeface="B Nazanin" panose="00000400000000000000" pitchFamily="2" charset="-78"/>
              </a:rPr>
              <a:t>میزبان انجام </a:t>
            </a:r>
            <a:r>
              <a:rPr lang="fa-IR" dirty="0">
                <a:cs typeface="B Nazanin" panose="00000400000000000000" pitchFamily="2" charset="-78"/>
              </a:rPr>
              <a:t>خواهد شد.</a:t>
            </a:r>
            <a:endParaRPr lang="fa-IR" dirty="0" smtClean="0">
              <a:cs typeface="B Nazanin" panose="00000400000000000000" pitchFamily="2" charset="-78"/>
            </a:endParaRPr>
          </a:p>
          <a:p>
            <a:pPr algn="just" rt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6676050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1021</TotalTime>
  <Words>1486</Words>
  <Application>Microsoft Office PowerPoint</Application>
  <PresentationFormat>Custom</PresentationFormat>
  <Paragraphs>75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Crop</vt:lpstr>
      <vt:lpstr>بسمه تعالی</vt:lpstr>
      <vt:lpstr>برنامه پزشک پژوهشگر </vt:lpstr>
      <vt:lpstr>هدف برنامه:</vt:lpstr>
      <vt:lpstr>تعریف</vt:lpstr>
      <vt:lpstr>ویژگی های برنامه</vt:lpstr>
      <vt:lpstr>شرایط ورود به برنامه پزشک پژوهشگر:</vt:lpstr>
      <vt:lpstr>شرایط مرکز تحقیقاتی میزبان</vt:lpstr>
      <vt:lpstr>شیوه انتخاب</vt:lpstr>
      <vt:lpstr>شرح برنامه</vt:lpstr>
      <vt:lpstr>برنامه آموزشی و تحقیقاتی برنامه</vt:lpstr>
      <vt:lpstr>شرایط استاد راهنما</vt:lpstr>
      <vt:lpstr>تدوین پایان نامه</vt:lpstr>
      <vt:lpstr>تسهیلات: 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بسمه تعالی</dc:title>
  <dc:creator>jahani</dc:creator>
  <cp:lastModifiedBy>se</cp:lastModifiedBy>
  <cp:revision>42</cp:revision>
  <dcterms:created xsi:type="dcterms:W3CDTF">2018-10-23T06:18:07Z</dcterms:created>
  <dcterms:modified xsi:type="dcterms:W3CDTF">2019-02-18T17:06:45Z</dcterms:modified>
</cp:coreProperties>
</file>