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fa-I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C75D51-6250-4FCF-B743-84C6C71FE2A9}" type="datetimeFigureOut">
              <a:rPr lang="fa-IR" smtClean="0"/>
              <a:pPr/>
              <a:t>1436/02/05</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EAC9A509-AB54-4132-8793-E2FC8E2C858C}" type="slidenum">
              <a:rPr lang="fa-IR" smtClean="0"/>
              <a:pPr/>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0C75D51-6250-4FCF-B743-84C6C71FE2A9}" type="datetimeFigureOut">
              <a:rPr lang="fa-IR" smtClean="0"/>
              <a:pPr/>
              <a:t>1436/02/05</a:t>
            </a:fld>
            <a:endParaRPr lang="fa-I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AC9A509-AB54-4132-8793-E2FC8E2C858C}" type="slidenum">
              <a:rPr lang="fa-IR" smtClean="0"/>
              <a:pPr/>
              <a:t>‹#›</a:t>
            </a:fld>
            <a:endParaRPr lang="fa-I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fa-IR"/>
          </a:p>
        </p:txBody>
      </p:sp>
      <p:sp>
        <p:nvSpPr>
          <p:cNvPr id="3" name="Subtitle 2"/>
          <p:cNvSpPr>
            <a:spLocks noGrp="1"/>
          </p:cNvSpPr>
          <p:nvPr>
            <p:ph type="subTitle" idx="1"/>
          </p:nvPr>
        </p:nvSpPr>
        <p:spPr/>
        <p:txBody>
          <a:bodyPr/>
          <a:lstStyle/>
          <a:p>
            <a:endParaRPr lang="fa-I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0"/>
            <a:r>
              <a:rPr lang="en-US" b="1" dirty="0"/>
              <a:t>Successful Scientific Writing</a:t>
            </a:r>
            <a:endParaRPr lang="fa-IR" dirty="0"/>
          </a:p>
        </p:txBody>
      </p:sp>
      <p:sp>
        <p:nvSpPr>
          <p:cNvPr id="3" name="Content Placeholder 2"/>
          <p:cNvSpPr>
            <a:spLocks noGrp="1"/>
          </p:cNvSpPr>
          <p:nvPr>
            <p:ph idx="1"/>
          </p:nvPr>
        </p:nvSpPr>
        <p:spPr/>
        <p:txBody>
          <a:bodyPr/>
          <a:lstStyle/>
          <a:p>
            <a:pPr algn="l" rtl="0"/>
            <a:r>
              <a:rPr lang="en-US" dirty="0" smtClean="0"/>
              <a:t>A realistic article should consist of:</a:t>
            </a:r>
          </a:p>
          <a:p>
            <a:pPr algn="l" rtl="0"/>
            <a:r>
              <a:rPr lang="en-US" dirty="0" smtClean="0"/>
              <a:t>an eye-catching </a:t>
            </a:r>
            <a:r>
              <a:rPr lang="en-US" dirty="0" smtClean="0">
                <a:solidFill>
                  <a:srgbClr val="FF0000"/>
                </a:solidFill>
              </a:rPr>
              <a:t>title</a:t>
            </a:r>
          </a:p>
          <a:p>
            <a:pPr algn="l" rtl="0"/>
            <a:r>
              <a:rPr lang="en-US" dirty="0" smtClean="0"/>
              <a:t>an </a:t>
            </a:r>
            <a:r>
              <a:rPr lang="en-US" dirty="0" smtClean="0">
                <a:solidFill>
                  <a:srgbClr val="FF0000"/>
                </a:solidFill>
              </a:rPr>
              <a:t>introduction</a:t>
            </a:r>
          </a:p>
          <a:p>
            <a:pPr algn="l" rtl="0"/>
            <a:r>
              <a:rPr lang="en-US" dirty="0" smtClean="0"/>
              <a:t>the </a:t>
            </a:r>
            <a:r>
              <a:rPr lang="en-US" dirty="0" smtClean="0">
                <a:solidFill>
                  <a:srgbClr val="FF0000"/>
                </a:solidFill>
              </a:rPr>
              <a:t>main body</a:t>
            </a:r>
          </a:p>
          <a:p>
            <a:pPr algn="l" rtl="0"/>
            <a:r>
              <a:rPr lang="en-US" dirty="0" smtClean="0"/>
              <a:t>the </a:t>
            </a:r>
            <a:r>
              <a:rPr lang="en-US" dirty="0" smtClean="0">
                <a:solidFill>
                  <a:srgbClr val="FF0000"/>
                </a:solidFill>
              </a:rPr>
              <a:t>conclusion</a:t>
            </a:r>
            <a:endParaRPr lang="fa-IR"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Title</a:t>
            </a:r>
            <a:endParaRPr lang="fa-IR" dirty="0">
              <a:solidFill>
                <a:srgbClr val="FF0000"/>
              </a:solidFill>
            </a:endParaRPr>
          </a:p>
        </p:txBody>
      </p:sp>
      <p:sp>
        <p:nvSpPr>
          <p:cNvPr id="3" name="Content Placeholder 2"/>
          <p:cNvSpPr>
            <a:spLocks noGrp="1"/>
          </p:cNvSpPr>
          <p:nvPr>
            <p:ph idx="1"/>
          </p:nvPr>
        </p:nvSpPr>
        <p:spPr/>
        <p:txBody>
          <a:bodyPr/>
          <a:lstStyle/>
          <a:p>
            <a:pPr algn="l" rtl="0"/>
            <a:r>
              <a:rPr lang="en-US" dirty="0" smtClean="0"/>
              <a:t>It should be summary of article</a:t>
            </a:r>
          </a:p>
          <a:p>
            <a:pPr algn="l" rtl="0"/>
            <a:r>
              <a:rPr lang="en-US" dirty="0" smtClean="0"/>
              <a:t>The main topic of article should be stated in the title</a:t>
            </a:r>
          </a:p>
          <a:p>
            <a:pPr algn="l" rtl="0"/>
            <a:r>
              <a:rPr lang="en-US" dirty="0" smtClean="0"/>
              <a:t>Title should be interesting</a:t>
            </a:r>
          </a:p>
          <a:p>
            <a:pPr algn="l" rtl="0"/>
            <a:r>
              <a:rPr lang="en-US" dirty="0" smtClean="0"/>
              <a:t>The title should not be too long  and should mirror the style of the article - formal or informal.</a:t>
            </a:r>
          </a:p>
          <a:p>
            <a:pPr algn="l" rtl="0"/>
            <a:r>
              <a:rPr lang="en-US" dirty="0" smtClean="0"/>
              <a:t>The abbreviation should not be in the title.</a:t>
            </a:r>
          </a:p>
          <a:p>
            <a:pPr algn="l" rtl="0"/>
            <a:endParaRPr lang="en-US" dirty="0"/>
          </a:p>
          <a:p>
            <a:pPr algn="l" rtl="0">
              <a:buNone/>
            </a:pPr>
            <a:endParaRPr lang="fa-I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fa-IR" dirty="0"/>
          </a:p>
        </p:txBody>
      </p:sp>
      <p:sp>
        <p:nvSpPr>
          <p:cNvPr id="3" name="Content Placeholder 2"/>
          <p:cNvSpPr>
            <a:spLocks noGrp="1"/>
          </p:cNvSpPr>
          <p:nvPr>
            <p:ph idx="1"/>
          </p:nvPr>
        </p:nvSpPr>
        <p:spPr/>
        <p:txBody>
          <a:bodyPr>
            <a:normAutofit fontScale="92500" lnSpcReduction="10000"/>
          </a:bodyPr>
          <a:lstStyle/>
          <a:p>
            <a:pPr algn="just" rtl="0"/>
            <a:r>
              <a:rPr lang="en-US" dirty="0" smtClean="0"/>
              <a:t>The oldest known disease to man, and the first to be identified, is on the increase. It is now  prevalent in twenty-four countries, and still doctors are unsure what causes leprosy. There is a  general consensus that it could be contracted through the respiratory system, but as yet there   is no solid evidence. On the other hand, it could be spread by touch. Leprosy is curable if  detected in the early stages, but what are the symptoms?</a:t>
            </a:r>
            <a:endParaRPr lang="fa-I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fa-IR" dirty="0"/>
          </a:p>
        </p:txBody>
      </p:sp>
      <p:sp>
        <p:nvSpPr>
          <p:cNvPr id="3" name="Content Placeholder 2"/>
          <p:cNvSpPr>
            <a:spLocks noGrp="1"/>
          </p:cNvSpPr>
          <p:nvPr>
            <p:ph idx="1"/>
          </p:nvPr>
        </p:nvSpPr>
        <p:spPr/>
        <p:txBody>
          <a:bodyPr>
            <a:normAutofit fontScale="92500" lnSpcReduction="20000"/>
          </a:bodyPr>
          <a:lstStyle/>
          <a:p>
            <a:pPr algn="just" rtl="0"/>
            <a:r>
              <a:rPr lang="en-US" dirty="0" smtClean="0"/>
              <a:t>Dieting seems to have become a way of life for many people, particularly women. It is said  that at any one time three out of four people are on a diet, convinced that this is the magic formula, and that they will finally look like that model on the television they so envy. What  they do not seem to </a:t>
            </a:r>
            <a:r>
              <a:rPr lang="en-US" dirty="0" smtClean="0"/>
              <a:t>realize </a:t>
            </a:r>
            <a:r>
              <a:rPr lang="en-US" dirty="0" smtClean="0"/>
              <a:t>is that they might well lose weight but will inevitably put it all  back </a:t>
            </a:r>
            <a:r>
              <a:rPr lang="en-US" smtClean="0"/>
              <a:t>on </a:t>
            </a:r>
            <a:r>
              <a:rPr lang="en-US" smtClean="0"/>
              <a:t>often </a:t>
            </a:r>
            <a:r>
              <a:rPr lang="en-US" dirty="0" smtClean="0"/>
              <a:t>more weight than they lost in the first place. The whole exercise is futile, and  people never seem to </a:t>
            </a:r>
            <a:r>
              <a:rPr lang="en-US" dirty="0" smtClean="0"/>
              <a:t>realize </a:t>
            </a:r>
            <a:r>
              <a:rPr lang="en-US" dirty="0" smtClean="0"/>
              <a:t>that to lose weight permanently, one needs to change one’s  entire eating lifestyle.</a:t>
            </a:r>
            <a:endParaRPr lang="fa-I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a:t>
            </a:r>
            <a:endParaRPr lang="fa-IR" dirty="0"/>
          </a:p>
        </p:txBody>
      </p:sp>
      <p:sp>
        <p:nvSpPr>
          <p:cNvPr id="3" name="Content Placeholder 2"/>
          <p:cNvSpPr>
            <a:spLocks noGrp="1"/>
          </p:cNvSpPr>
          <p:nvPr>
            <p:ph idx="1"/>
          </p:nvPr>
        </p:nvSpPr>
        <p:spPr/>
        <p:txBody>
          <a:bodyPr/>
          <a:lstStyle/>
          <a:p>
            <a:pPr algn="l" rtl="0"/>
            <a:r>
              <a:rPr lang="en-US" dirty="0"/>
              <a:t>alert a reader’s interest</a:t>
            </a:r>
          </a:p>
          <a:p>
            <a:pPr algn="l" rtl="0"/>
            <a:r>
              <a:rPr lang="en-US" dirty="0" smtClean="0"/>
              <a:t>indicate </a:t>
            </a:r>
            <a:r>
              <a:rPr lang="en-US" dirty="0"/>
              <a:t>the scope and direction of the paper, and act as a navigation guide to its reading</a:t>
            </a:r>
            <a:r>
              <a:rPr lang="en-US" dirty="0" smtClean="0"/>
              <a:t>.</a:t>
            </a:r>
          </a:p>
          <a:p>
            <a:pPr algn="l" rtl="0"/>
            <a:r>
              <a:rPr lang="en-US" dirty="0"/>
              <a:t>show the reader how you are interpreting and approaching the question</a:t>
            </a:r>
          </a:p>
          <a:p>
            <a:pPr algn="l" rtl="0"/>
            <a:r>
              <a:rPr lang="en-US" dirty="0"/>
              <a:t>provide a context for the main issue</a:t>
            </a:r>
          </a:p>
          <a:p>
            <a:pPr algn="l" rtl="0"/>
            <a:r>
              <a:rPr lang="en-US" dirty="0"/>
              <a:t>indicate the focus of the paper</a:t>
            </a:r>
          </a:p>
          <a:p>
            <a:pPr algn="l" rtl="0"/>
            <a:r>
              <a:rPr lang="en-US" dirty="0"/>
              <a:t>indicate </a:t>
            </a:r>
            <a:r>
              <a:rPr lang="en-US" dirty="0" smtClean="0"/>
              <a:t>your conclusion and point </a:t>
            </a:r>
            <a:r>
              <a:rPr lang="en-US" dirty="0"/>
              <a:t>of </a:t>
            </a:r>
            <a:r>
              <a:rPr lang="en-US" dirty="0" smtClean="0"/>
              <a:t>view</a:t>
            </a:r>
            <a:endParaRPr lang="en-US" dirty="0"/>
          </a:p>
          <a:p>
            <a:pPr algn="l" rtl="0"/>
            <a:endParaRPr lang="fa-I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cap="all" dirty="0"/>
              <a:t>HOW LONG SHOULD THE INTRODUCTION BE?</a:t>
            </a:r>
            <a:br>
              <a:rPr lang="en-US" sz="2800" cap="all" dirty="0"/>
            </a:br>
            <a:endParaRPr lang="fa-IR" sz="2800" dirty="0"/>
          </a:p>
        </p:txBody>
      </p:sp>
      <p:sp>
        <p:nvSpPr>
          <p:cNvPr id="3" name="Content Placeholder 2"/>
          <p:cNvSpPr>
            <a:spLocks noGrp="1"/>
          </p:cNvSpPr>
          <p:nvPr>
            <p:ph idx="1"/>
          </p:nvPr>
        </p:nvSpPr>
        <p:spPr/>
        <p:txBody>
          <a:bodyPr>
            <a:normAutofit/>
          </a:bodyPr>
          <a:lstStyle/>
          <a:p>
            <a:pPr algn="l" rtl="0"/>
            <a:r>
              <a:rPr lang="en-US" sz="2800" dirty="0"/>
              <a:t>a 2000-word essay would have an introduction somewhere between 160 and 200 words; a 3500-word report between 290 and 350 words.</a:t>
            </a:r>
            <a:endParaRPr lang="fa-IR" sz="2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TotalTime>
  <Words>364</Words>
  <Application>Microsoft Office PowerPoint</Application>
  <PresentationFormat>On-screen Show (4:3)</PresentationFormat>
  <Paragraphs>25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Successful Scientific Writing</vt:lpstr>
      <vt:lpstr>Title</vt:lpstr>
      <vt:lpstr>…………………………..</vt:lpstr>
      <vt:lpstr>……………………….</vt:lpstr>
      <vt:lpstr>Introduction </vt:lpstr>
      <vt:lpstr>HOW LONG SHOULD THE INTRODUCTION BE? </vt:lpstr>
    </vt:vector>
  </TitlesOfParts>
  <Company>PARAK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12</cp:revision>
  <dcterms:created xsi:type="dcterms:W3CDTF">2014-11-26T10:34:33Z</dcterms:created>
  <dcterms:modified xsi:type="dcterms:W3CDTF">2014-11-27T03:45:39Z</dcterms:modified>
</cp:coreProperties>
</file>